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9" r:id="rId6"/>
    <p:sldId id="260" r:id="rId7"/>
    <p:sldId id="262" r:id="rId8"/>
    <p:sldId id="263" r:id="rId9"/>
    <p:sldId id="267" r:id="rId10"/>
    <p:sldId id="264" r:id="rId11"/>
    <p:sldId id="265" r:id="rId12"/>
    <p:sldId id="268" r:id="rId13"/>
    <p:sldId id="266" r:id="rId14"/>
    <p:sldId id="270" r:id="rId15"/>
    <p:sldId id="271" r:id="rId16"/>
    <p:sldId id="300" r:id="rId17"/>
    <p:sldId id="272" r:id="rId18"/>
    <p:sldId id="274" r:id="rId19"/>
    <p:sldId id="275" r:id="rId20"/>
    <p:sldId id="276" r:id="rId21"/>
    <p:sldId id="278" r:id="rId22"/>
    <p:sldId id="280" r:id="rId23"/>
    <p:sldId id="288" r:id="rId24"/>
    <p:sldId id="287" r:id="rId25"/>
    <p:sldId id="313" r:id="rId26"/>
    <p:sldId id="314" r:id="rId27"/>
    <p:sldId id="315" r:id="rId28"/>
    <p:sldId id="289" r:id="rId29"/>
    <p:sldId id="295" r:id="rId30"/>
    <p:sldId id="298" r:id="rId31"/>
    <p:sldId id="294"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5824F1-4B9E-4DF1-BC6A-28B050516B9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slide" Target="slide22.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 Id="rId3" Type="http://schemas.openxmlformats.org/officeDocument/2006/relationships/slide" Target="slide16.xml"/><Relationship Id="rId2" Type="http://schemas.openxmlformats.org/officeDocument/2006/relationships/slide" Target="slide12.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slide" Target="slide2.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slide" Target="slid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623092"/>
            <a:ext cx="12192000" cy="2971800"/>
          </a:xfrm>
          <a:prstGeom prst="rect">
            <a:avLst/>
          </a:prstGeom>
          <a:solidFill>
            <a:srgbClr val="2A5A7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5" name="文本框 4"/>
          <p:cNvSpPr txBox="1"/>
          <p:nvPr/>
        </p:nvSpPr>
        <p:spPr>
          <a:xfrm>
            <a:off x="1341120" y="2579370"/>
            <a:ext cx="9756140" cy="922020"/>
          </a:xfrm>
          <a:prstGeom prst="rect">
            <a:avLst/>
          </a:prstGeom>
          <a:noFill/>
          <a:ln w="19050">
            <a:noFill/>
            <a:prstDash val="dash"/>
          </a:ln>
          <a:effectLst>
            <a:outerShdw blurRad="50800" dist="38100" dir="5400000" algn="ctr" rotWithShape="0">
              <a:srgbClr val="000000">
                <a:alpha val="43137"/>
              </a:srgbClr>
            </a:outerShdw>
          </a:effectLst>
        </p:spPr>
        <p:txBody>
          <a:bodyPr wrap="square" rtlCol="0">
            <a:spAutoFit/>
          </a:bodyPr>
          <a:lstStyle/>
          <a:p>
            <a:pPr marL="457200" indent="-457200" algn="ctr">
              <a:spcBef>
                <a:spcPts val="2400"/>
              </a:spcBef>
              <a:spcAft>
                <a:spcPts val="0"/>
              </a:spcAft>
            </a:pPr>
            <a:r>
              <a:rPr lang="zh-CN" sz="5400" b="1" kern="0" dirty="0">
                <a:solidFill>
                  <a:schemeClr val="bg1">
                    <a:lumMod val="9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政府补助政策概要</a:t>
            </a:r>
            <a:r>
              <a:rPr lang="en-US" altLang="zh-CN" sz="5400" b="1" kern="0" dirty="0">
                <a:solidFill>
                  <a:schemeClr val="bg1">
                    <a:lumMod val="9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5400" b="1" kern="0" dirty="0">
                <a:solidFill>
                  <a:schemeClr val="bg1">
                    <a:lumMod val="95000"/>
                  </a:schemeClr>
                </a:solidFill>
                <a:effectLst/>
                <a:latin typeface="微软雅黑" panose="020B0503020204020204" pitchFamily="34" charset="-122"/>
                <a:ea typeface="微软雅黑" panose="020B0503020204020204" pitchFamily="34" charset="-122"/>
                <a:cs typeface="Times New Roman" panose="02020603050405020304" pitchFamily="18" charset="0"/>
                <a:sym typeface="+mn-ea"/>
              </a:rPr>
              <a:t>个税精讲</a:t>
            </a:r>
            <a:r>
              <a:rPr lang="en-US" altLang="zh-CN" sz="5400" b="1" kern="0" dirty="0">
                <a:solidFill>
                  <a:schemeClr val="bg1">
                    <a:lumMod val="95000"/>
                  </a:schemeClr>
                </a:solidFill>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b="1" kern="0" dirty="0">
              <a:solidFill>
                <a:schemeClr val="bg1">
                  <a:lumMod val="95000"/>
                </a:schemeClr>
              </a:solidFill>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2403842" y="271856"/>
            <a:ext cx="8361680" cy="521970"/>
          </a:xfrm>
          <a:prstGeom prst="rect">
            <a:avLst/>
          </a:prstGeom>
        </p:spPr>
        <p:txBody>
          <a:bodyPr wrap="none">
            <a:spAutoFit/>
          </a:bodyPr>
          <a:lstStyle/>
          <a:p>
            <a:pPr algn="l"/>
            <a:r>
              <a:rPr lang="zh-CN" altLang="en-US" sz="2800" b="1" dirty="0">
                <a:solidFill>
                  <a:srgbClr val="3E86B2"/>
                </a:solidFill>
                <a:latin typeface="微软雅黑" panose="020B0503020204020204" pitchFamily="34" charset="-122"/>
                <a:ea typeface="微软雅黑" panose="020B0503020204020204" pitchFamily="34" charset="-122"/>
                <a:sym typeface="+mn-ea"/>
                <a:hlinkClick r:id="rId1" action="ppaction://hlinksldjump"/>
              </a:rPr>
              <a:t>智能制造领域技术创新与应用示范专项重点示范项目</a:t>
            </a:r>
            <a:endParaRPr lang="zh-CN" altLang="en-US" sz="2800" b="1" dirty="0">
              <a:solidFill>
                <a:srgbClr val="3E86B2"/>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82700" y="3206750"/>
            <a:ext cx="4610100" cy="521970"/>
          </a:xfrm>
          <a:prstGeom prst="rect">
            <a:avLst/>
          </a:prstGeom>
        </p:spPr>
        <p:txBody>
          <a:bodyPr wrap="square">
            <a:spAutoFit/>
          </a:bodyPr>
          <a:p>
            <a:pPr marL="457200" indent="-457200" algn="l" fontAlgn="auto">
              <a:lnSpc>
                <a:spcPct val="100000"/>
              </a:lnSpc>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1.项目负责人申请和主持在研项目总数不超2项，参与人不超3项</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206750"/>
            <a:ext cx="3959225" cy="306705"/>
          </a:xfrm>
          <a:prstGeom prst="rect">
            <a:avLst/>
          </a:prstGeom>
        </p:spPr>
        <p:txBody>
          <a:bodyPr wrap="square">
            <a:spAutoFit/>
          </a:bodyPr>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1.每项100万，不超投入的20%奖励</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9</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3790047" y="271856"/>
            <a:ext cx="5161280" cy="521970"/>
          </a:xfrm>
          <a:prstGeom prst="rect">
            <a:avLst/>
          </a:prstGeom>
        </p:spPr>
        <p:txBody>
          <a:bodyPr wrap="none">
            <a:spAutoFit/>
          </a:bodyPr>
          <a:lstStyle/>
          <a:p>
            <a:pPr algn="l"/>
            <a:r>
              <a:rPr lang="zh-CN" altLang="en-US" sz="2800" b="1" dirty="0">
                <a:solidFill>
                  <a:srgbClr val="3E86B2"/>
                </a:solidFill>
                <a:latin typeface="微软雅黑" panose="020B0503020204020204" pitchFamily="34" charset="-122"/>
                <a:ea typeface="微软雅黑" panose="020B0503020204020204" pitchFamily="34" charset="-122"/>
                <a:sym typeface="+mn-ea"/>
                <a:hlinkClick r:id="rId1" action="ppaction://hlinksldjump"/>
              </a:rPr>
              <a:t>集成电路产业重大主题专项项目</a:t>
            </a:r>
            <a:endParaRPr lang="zh-CN" altLang="en-US" sz="2800" b="1" dirty="0">
              <a:solidFill>
                <a:srgbClr val="3E86B2"/>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58265" y="3206750"/>
            <a:ext cx="4534535" cy="521970"/>
          </a:xfrm>
          <a:prstGeom prst="rect">
            <a:avLst/>
          </a:prstGeom>
        </p:spPr>
        <p:txBody>
          <a:bodyPr wrap="square">
            <a:spAutoFit/>
          </a:bodyPr>
          <a:p>
            <a:pPr marL="457200" indent="-457200" algn="l" fontAlgn="auto">
              <a:lnSpc>
                <a:spcPct val="100000"/>
              </a:lnSpc>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1.项目负责人申请和主持在研项目总数不超2项，参与人不超3项</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206750"/>
            <a:ext cx="3959225" cy="306705"/>
          </a:xfrm>
          <a:prstGeom prst="rect">
            <a:avLst/>
          </a:prstGeom>
        </p:spPr>
        <p:txBody>
          <a:bodyPr wrap="square">
            <a:spAutoFit/>
          </a:bodyPr>
          <a:p>
            <a:pPr marL="457200" indent="-457200" algn="l" fontAlgn="auto">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每项100万，不超投入的20%奖励</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9</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60425" y="405130"/>
            <a:ext cx="5286375" cy="5867400"/>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46800" y="405765"/>
            <a:ext cx="5783580" cy="5867400"/>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10" y="405130"/>
            <a:ext cx="278765" cy="586803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020445" y="1264285"/>
            <a:ext cx="4553585" cy="4677410"/>
          </a:xfrm>
          <a:prstGeom prst="rect">
            <a:avLst/>
          </a:prstGeom>
        </p:spPr>
        <p:txBody>
          <a:bodyPr wrap="square">
            <a:spAutoFit/>
          </a:bodyPr>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1.工业信息化专项资金</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2.企业研发投入补助资金</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3.重大新产品</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4.重庆市企业技术中心</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5.重庆市技术创新示范企业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6.重庆市技术创新项目指导性目录</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7.新型企业研发机构</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8.重庆市工业设计中心认定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9.两化融合管理体系贯标试点企业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10.工业和信息化重点实验室</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11.制造业创新中心</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矩形 6"/>
          <p:cNvSpPr/>
          <p:nvPr/>
        </p:nvSpPr>
        <p:spPr>
          <a:xfrm>
            <a:off x="1020445" y="680085"/>
            <a:ext cx="4845050" cy="398780"/>
          </a:xfrm>
          <a:prstGeom prst="rect">
            <a:avLst/>
          </a:prstGeom>
          <a:solidFill>
            <a:schemeClr val="accent2"/>
          </a:solidFill>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经信委补贴政策汇总</a:t>
            </a: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r>
              <a:rPr lang="en-US" altLang="zh-CN"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16</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项</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政策汇总</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endPar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452870" y="680085"/>
            <a:ext cx="5467985" cy="2461260"/>
          </a:xfrm>
          <a:prstGeom prst="rect">
            <a:avLst/>
          </a:prstGeom>
        </p:spPr>
        <p:txBody>
          <a:bodyPr wrap="square">
            <a:spAutoFit/>
          </a:bodyPr>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12.“互联网+”试点示范</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13.示范产业技术创新联盟和试点产业技术创新联盟</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14.食品工业农工商融合互动试点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15.新能源汽车推广应用市级财政补助资金</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16.物联网十大应用案例评选</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3958322" y="271856"/>
            <a:ext cx="4472940" cy="521970"/>
          </a:xfrm>
          <a:prstGeom prst="rect">
            <a:avLst/>
          </a:prstGeom>
        </p:spPr>
        <p:txBody>
          <a:bodyPr wrap="none">
            <a:spAutoFit/>
          </a:bodyPr>
          <a:lstStyle/>
          <a:p>
            <a:r>
              <a:rPr lang="zh-CN" altLang="en-US" sz="2800" b="1" dirty="0" smtClean="0">
                <a:solidFill>
                  <a:srgbClr val="3E86B2"/>
                </a:solidFill>
              </a:rPr>
              <a:t>工业与工业信息化专项资金 </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3921125" y="796290"/>
            <a:ext cx="4612640"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623060" y="3392170"/>
            <a:ext cx="4289425" cy="1414780"/>
          </a:xfrm>
          <a:prstGeom prst="rect">
            <a:avLst/>
          </a:prstGeom>
        </p:spPr>
        <p:txBody>
          <a:bodyPr wrap="square">
            <a:spAutoFit/>
          </a:bodyPr>
          <a:lstStyle/>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设备（软件、硬件）购买金额达到</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2000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万</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企业具有独立法人资格的制造业</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已通过数字化车间和智能工厂项目不得重复申报</a:t>
            </a:r>
            <a:endPar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4.同一工厂只能申报一个方向</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623060"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529965"/>
            <a:ext cx="3959225" cy="521970"/>
          </a:xfrm>
          <a:prstGeom prst="rect">
            <a:avLst/>
          </a:prstGeom>
        </p:spPr>
        <p:txBody>
          <a:bodyPr wrap="square">
            <a:spAutoFit/>
          </a:bodyPr>
          <a:lstStyle/>
          <a:p>
            <a:pPr>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补贴总购买设备</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金额的</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10%~20%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，最高上限</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万</a:t>
            </a:r>
            <a:endPar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8</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5035917" y="271856"/>
            <a:ext cx="2085827" cy="523220"/>
          </a:xfrm>
          <a:prstGeom prst="rect">
            <a:avLst/>
          </a:prstGeom>
        </p:spPr>
        <p:txBody>
          <a:bodyPr wrap="none">
            <a:spAutoFit/>
          </a:bodyPr>
          <a:lstStyle/>
          <a:p>
            <a:r>
              <a:rPr lang="zh-CN" altLang="en-US" sz="2800" b="1" dirty="0" smtClean="0">
                <a:solidFill>
                  <a:srgbClr val="3E86B2"/>
                </a:solidFill>
                <a:hlinkClick r:id="" action="ppaction://noaction"/>
              </a:rPr>
              <a:t>重大新产品</a:t>
            </a:r>
            <a:r>
              <a:rPr lang="zh-CN" altLang="en-US" sz="2800" b="1" dirty="0" smtClean="0">
                <a:solidFill>
                  <a:srgbClr val="3E86B2"/>
                </a:solidFill>
              </a:rPr>
              <a:t> </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623060" y="3392170"/>
            <a:ext cx="4289425" cy="1414780"/>
          </a:xfrm>
          <a:prstGeom prst="rect">
            <a:avLst/>
          </a:prstGeom>
        </p:spPr>
        <p:txBody>
          <a:bodyPr wrap="square">
            <a:spAutoFit/>
          </a:bodyPr>
          <a:lstStyle/>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列入重庆市技术创新指导性项目推荐目录。 </a:t>
            </a:r>
            <a:endPar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拥有明晰的知识产权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产品年销售收入</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万元以上 </a:t>
            </a:r>
            <a:endPar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4.企业实缴增值税≥0且不为食品行业</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623060"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529965"/>
            <a:ext cx="3959225" cy="521970"/>
          </a:xfrm>
          <a:prstGeom prst="rect">
            <a:avLst/>
          </a:prstGeom>
        </p:spPr>
        <p:txBody>
          <a:bodyPr wrap="square">
            <a:spAutoFit/>
          </a:bodyPr>
          <a:lstStyle/>
          <a:p>
            <a:pPr>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单项产品不超过</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2000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万元资助，单户企业不超过</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5000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万元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12</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4767944" y="271856"/>
            <a:ext cx="2687592" cy="523220"/>
          </a:xfrm>
          <a:prstGeom prst="rect">
            <a:avLst/>
          </a:prstGeom>
        </p:spPr>
        <p:txBody>
          <a:bodyPr wrap="square">
            <a:spAutoFit/>
          </a:bodyPr>
          <a:lstStyle/>
          <a:p>
            <a:r>
              <a:rPr lang="zh-CN" altLang="en-US" sz="2800" b="1" dirty="0" smtClean="0">
                <a:solidFill>
                  <a:srgbClr val="3E86B2"/>
                </a:solidFill>
              </a:rPr>
              <a:t>制造业创新中心 </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623060" y="3297555"/>
            <a:ext cx="4289425" cy="1691640"/>
          </a:xfrm>
          <a:prstGeom prst="rect">
            <a:avLst/>
          </a:prstGeom>
        </p:spPr>
        <p:txBody>
          <a:bodyPr wrap="square">
            <a:spAutoFit/>
          </a:bodyPr>
          <a:lstStyle/>
          <a:p>
            <a:pPr>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全部组建资金（含研发设备）投入不低于</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1000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万元 </a:t>
            </a:r>
            <a:endPar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研发费用总额占成本费用支出总额的比例应不低于</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研发和相关技术创新活动的科技人员占企业职工总数的比例不低于</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623060"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315075" y="3492500"/>
            <a:ext cx="4192270" cy="1106805"/>
          </a:xfrm>
          <a:prstGeom prst="rect">
            <a:avLst/>
          </a:prstGeom>
        </p:spPr>
        <p:txBody>
          <a:bodyPr wrap="square">
            <a:spAutoFit/>
          </a:bodyPr>
          <a:lstStyle/>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1.</a:t>
            </a:r>
            <a:r>
              <a:rPr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国家级3年给予最高1000万元/年研发补助；</a:t>
            </a:r>
            <a:endParaRPr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2.</a:t>
            </a:r>
            <a:r>
              <a:rPr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对获得市级制造业创新中心的牵头单位自获得认定年起连续3年给予最高300万元/年研发补助</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5</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51535" y="405765"/>
            <a:ext cx="5286375" cy="5867400"/>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46800" y="405765"/>
            <a:ext cx="5783580" cy="5867400"/>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10" y="405130"/>
            <a:ext cx="278765" cy="586803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020445" y="1318895"/>
            <a:ext cx="4553585" cy="4523105"/>
          </a:xfrm>
          <a:prstGeom prst="rect">
            <a:avLst/>
          </a:prstGeom>
        </p:spPr>
        <p:txBody>
          <a:bodyPr wrap="square">
            <a:spAutoFit/>
          </a:bodyPr>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“专精特新”中小企业或“小巨人”中小企业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2.“小升规”</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3.“贷款贴息”</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4.“成长型微型企业入库”</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5.农产品加工示范企业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6.市级乡镇企业发展专项资金</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7.中小企业创业基地</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8.担保费补贴项目</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9.中小企业科技成果转化项目计划</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10.中小企业信息化建设示范企业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矩形 6"/>
          <p:cNvSpPr/>
          <p:nvPr/>
        </p:nvSpPr>
        <p:spPr>
          <a:xfrm>
            <a:off x="1020445" y="680085"/>
            <a:ext cx="4846320" cy="675640"/>
          </a:xfrm>
          <a:prstGeom prst="rect">
            <a:avLst/>
          </a:prstGeom>
          <a:solidFill>
            <a:schemeClr val="accent2"/>
          </a:solidFill>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中小企业局补贴政策汇总</a:t>
            </a: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r>
              <a:rPr lang="en-US" altLang="zh-CN"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13</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项</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政策汇总</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endPar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452870" y="680085"/>
            <a:ext cx="5467985" cy="2030095"/>
          </a:xfrm>
          <a:prstGeom prst="rect">
            <a:avLst/>
          </a:prstGeom>
        </p:spPr>
        <p:txBody>
          <a:bodyPr wrap="square">
            <a:spAutoFit/>
          </a:bodyPr>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11.挂牌重庆股份转让中心成长板奖励</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12.重庆市中小企业技术研发中心</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13.农产品加工企业奖补</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2353264" y="270503"/>
            <a:ext cx="7366119" cy="523220"/>
          </a:xfrm>
          <a:prstGeom prst="rect">
            <a:avLst/>
          </a:prstGeom>
        </p:spPr>
        <p:txBody>
          <a:bodyPr wrap="none">
            <a:spAutoFit/>
          </a:bodyPr>
          <a:lstStyle/>
          <a:p>
            <a:pPr algn="ctr"/>
            <a:r>
              <a:rPr lang="zh-CN" altLang="en-US" sz="2800" b="1" dirty="0" smtClean="0">
                <a:solidFill>
                  <a:srgbClr val="3E86B2"/>
                </a:solidFill>
                <a:latin typeface="微软雅黑" panose="020B0503020204020204" pitchFamily="34" charset="-122"/>
                <a:ea typeface="微软雅黑" panose="020B0503020204020204" pitchFamily="34" charset="-122"/>
                <a:sym typeface="+mn-ea"/>
                <a:hlinkClick r:id="rId1" action="ppaction://hlinksldjump"/>
              </a:rPr>
              <a:t>“专精特新”中小企业或“小巨人”中小企业</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2686050" y="793723"/>
            <a:ext cx="7081803"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623060" y="3335655"/>
            <a:ext cx="4289425" cy="1783715"/>
          </a:xfrm>
          <a:prstGeom prst="rect">
            <a:avLst/>
          </a:prstGeom>
        </p:spPr>
        <p:txBody>
          <a:bodyPr wrap="square">
            <a:spAutoFit/>
          </a:bodyPr>
          <a:lstStyle/>
          <a:p>
            <a:pPr marL="457200" indent="-457200">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营业利润率达到</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以上。</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spcBef>
                <a:spcPts val="1200"/>
              </a:spcBef>
            </a:pP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近两年主营业务收入增速不低于</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spcBef>
                <a:spcPts val="1200"/>
              </a:spcBef>
            </a:pP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销售收入</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1000</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万以上。</a:t>
            </a:r>
            <a:endPar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spcBef>
                <a:spcPts val="1200"/>
              </a:spcBef>
            </a:pP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小巨人企业要求行业细分领域排名前五名。</a:t>
            </a:r>
            <a:endPar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spcBef>
                <a:spcPts val="1200"/>
              </a:spcBef>
            </a:pPr>
            <a:endPar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392170"/>
            <a:ext cx="3959225" cy="1045210"/>
          </a:xfrm>
          <a:prstGeom prst="rect">
            <a:avLst/>
          </a:prstGeom>
        </p:spPr>
        <p:txBody>
          <a:bodyPr wrap="square">
            <a:spAutoFit/>
          </a:bodyPr>
          <a:lstStyle/>
          <a:p>
            <a:pPr marL="457200" indent="-457200">
              <a:spcBef>
                <a:spcPts val="1200"/>
              </a:spcBef>
            </a:pPr>
            <a:r>
              <a:rPr lang="zh-CN"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“专精特新”资助</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25</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万（最高</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30</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万）</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“小巨人”资助</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60</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万（最高</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60</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万）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908300" cy="445135"/>
          </a:xfrm>
          <a:prstGeom prst="rect">
            <a:avLst/>
          </a:prstGeom>
          <a:solidFill>
            <a:srgbClr val="2A5A78"/>
          </a:solidFill>
        </p:spPr>
        <p:txBody>
          <a:bodyPr wrap="none">
            <a:no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4</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月或</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8</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月份</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5035917" y="271856"/>
            <a:ext cx="2316868" cy="523220"/>
          </a:xfrm>
          <a:prstGeom prst="rect">
            <a:avLst/>
          </a:prstGeom>
        </p:spPr>
        <p:txBody>
          <a:bodyPr wrap="square">
            <a:spAutoFit/>
          </a:bodyPr>
          <a:lstStyle/>
          <a:p>
            <a:pPr algn="ctr"/>
            <a:r>
              <a:rPr lang="zh-CN" altLang="en-US" sz="2800" b="1" dirty="0" smtClean="0">
                <a:solidFill>
                  <a:srgbClr val="3E86B2"/>
                </a:solidFill>
                <a:latin typeface="微软雅黑" panose="020B0503020204020204" pitchFamily="34" charset="-122"/>
                <a:ea typeface="微软雅黑" panose="020B0503020204020204" pitchFamily="34" charset="-122"/>
                <a:sym typeface="+mn-ea"/>
                <a:hlinkClick r:id="" action="ppaction://noaction"/>
              </a:rPr>
              <a:t>贷款贴息</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flipV="1">
            <a:off x="5121910" y="793750"/>
            <a:ext cx="2230755" cy="254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58900" y="3392170"/>
            <a:ext cx="4553585" cy="521970"/>
          </a:xfrm>
          <a:prstGeom prst="rect">
            <a:avLst/>
          </a:prstGeom>
        </p:spPr>
        <p:txBody>
          <a:bodyPr wrap="square">
            <a:spAutoFit/>
          </a:bodyPr>
          <a:lstStyle/>
          <a:p>
            <a:pPr marL="457200" indent="-457200">
              <a:spcBef>
                <a:spcPts val="1200"/>
              </a:spcBef>
            </a:pP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1.</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重庆本地银行贷款，上年度实际支付利息在</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10</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万元以上。</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137910" y="3392170"/>
            <a:ext cx="4601845" cy="306705"/>
          </a:xfrm>
          <a:prstGeom prst="rect">
            <a:avLst/>
          </a:prstGeom>
        </p:spPr>
        <p:txBody>
          <a:bodyPr wrap="square">
            <a:spAutoFit/>
          </a:bodyPr>
          <a:lstStyle/>
          <a:p>
            <a:pPr marL="457200" indent="-457200">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支付利息不超过</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的比例补贴，不超过</a:t>
            </a:r>
            <a:r>
              <a:rPr lang="en-US" altLang="zh-CN"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50</a:t>
            </a:r>
            <a:r>
              <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万元</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8</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51535" y="405765"/>
            <a:ext cx="5286375" cy="540702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a:off x="6036310" y="405130"/>
            <a:ext cx="278765" cy="540766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020445" y="1318895"/>
            <a:ext cx="4553585" cy="2368550"/>
          </a:xfrm>
          <a:prstGeom prst="rect">
            <a:avLst/>
          </a:prstGeom>
        </p:spPr>
        <p:txBody>
          <a:bodyPr wrap="square">
            <a:spAutoFit/>
          </a:bodyPr>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1.工程研究中心</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2.工程实验室</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3.高技术产业技术开发专项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l" fontAlgn="auto">
              <a:lnSpc>
                <a:spcPct val="100000"/>
              </a:lnSpc>
              <a:spcBef>
                <a:spcPts val="1200"/>
              </a:spcBef>
              <a:buNone/>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4.重点现代物流企业和重点现代物流项目认定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l" fontAlgn="auto">
              <a:lnSpc>
                <a:spcPct val="100000"/>
              </a:lnSpc>
              <a:spcBef>
                <a:spcPts val="1200"/>
              </a:spcBef>
              <a:buNone/>
            </a:pP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矩形 6"/>
          <p:cNvSpPr/>
          <p:nvPr/>
        </p:nvSpPr>
        <p:spPr>
          <a:xfrm>
            <a:off x="1020445" y="680085"/>
            <a:ext cx="4620260" cy="398780"/>
          </a:xfrm>
          <a:prstGeom prst="rect">
            <a:avLst/>
          </a:prstGeom>
          <a:solidFill>
            <a:schemeClr val="accent2"/>
          </a:solidFill>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发改委补贴政策汇总</a:t>
            </a: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r>
              <a:rPr lang="en-US" altLang="zh-CN"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4</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项</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政策汇总</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endPar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5" name="图片占位符 4"/>
          <p:cNvPicPr>
            <a:picLocks noGrp="1" noChangeAspect="1"/>
          </p:cNvPicPr>
          <p:nvPr/>
        </p:nvPicPr>
        <p:blipFill>
          <a:blip r:embed="rId2" cstate="print"/>
          <a:srcRect/>
          <a:stretch>
            <a:fillRect/>
          </a:stretch>
        </p:blipFill>
        <p:spPr>
          <a:xfrm>
            <a:off x="6315075" y="405130"/>
            <a:ext cx="5523865" cy="5407025"/>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空心弧 2"/>
          <p:cNvSpPr>
            <a:spLocks noChangeAspect="1"/>
          </p:cNvSpPr>
          <p:nvPr/>
        </p:nvSpPr>
        <p:spPr bwMode="auto">
          <a:xfrm>
            <a:off x="138113" y="1200468"/>
            <a:ext cx="4321175" cy="4319587"/>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Lst>
            <a:ahLst/>
            <a:cxnLst>
              <a:cxn ang="0">
                <a:pos x="T0" y="T1"/>
              </a:cxn>
              <a:cxn ang="0">
                <a:pos x="T2" y="T3"/>
              </a:cxn>
              <a:cxn ang="0">
                <a:pos x="T4" y="T5"/>
              </a:cxn>
              <a:cxn ang="0">
                <a:pos x="T6" y="T7"/>
              </a:cxn>
              <a:cxn ang="0">
                <a:pos x="T8" y="T9"/>
              </a:cxn>
              <a:cxn ang="0">
                <a:pos x="T10" y="T11"/>
              </a:cxn>
              <a:cxn ang="0">
                <a:pos x="T12" y="T13"/>
              </a:cxn>
            </a:cxnLst>
            <a:rect l="0" t="0" r="r" b="b"/>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tx1">
              <a:lumMod val="50000"/>
              <a:lumOff val="50000"/>
            </a:schemeClr>
          </a:solidFill>
          <a:ln>
            <a:noFill/>
          </a:ln>
        </p:spPr>
        <p:txBody>
          <a:bodyPr anchor="ctr"/>
          <a:p>
            <a:endParaRPr lang="zh-CN" altLang="en-US">
              <a:latin typeface="微软雅黑" panose="020B0503020204020204" pitchFamily="34" charset="-122"/>
              <a:ea typeface="微软雅黑" panose="020B0503020204020204" pitchFamily="34" charset="-122"/>
            </a:endParaRPr>
          </a:p>
        </p:txBody>
      </p:sp>
      <p:sp>
        <p:nvSpPr>
          <p:cNvPr id="80" name="椭圆 79"/>
          <p:cNvSpPr/>
          <p:nvPr/>
        </p:nvSpPr>
        <p:spPr>
          <a:xfrm>
            <a:off x="5980430" y="424180"/>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81" name="文本框 80"/>
          <p:cNvSpPr txBox="1"/>
          <p:nvPr/>
        </p:nvSpPr>
        <p:spPr>
          <a:xfrm>
            <a:off x="6006465" y="500380"/>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01</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82" name="矩形 81"/>
          <p:cNvSpPr/>
          <p:nvPr/>
        </p:nvSpPr>
        <p:spPr>
          <a:xfrm>
            <a:off x="6751320" y="330200"/>
            <a:ext cx="1140460"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hlinkClick r:id="rId1" action="ppaction://hlinksldjump"/>
              </a:rPr>
              <a:t>科技局</a:t>
            </a:r>
            <a:endParaRPr lang="zh-CN" altLang="en-US" sz="2400" b="1" dirty="0">
              <a:solidFill>
                <a:srgbClr val="2A5A78"/>
              </a:solidFill>
              <a:latin typeface="微软雅黑" panose="020B0503020204020204" pitchFamily="34" charset="-122"/>
              <a:ea typeface="微软雅黑" panose="020B0503020204020204" pitchFamily="34" charset="-122"/>
            </a:endParaRPr>
          </a:p>
        </p:txBody>
      </p:sp>
      <p:sp>
        <p:nvSpPr>
          <p:cNvPr id="83" name="椭圆 82"/>
          <p:cNvSpPr/>
          <p:nvPr/>
        </p:nvSpPr>
        <p:spPr>
          <a:xfrm>
            <a:off x="5980430" y="1132840"/>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84" name="文本框 83"/>
          <p:cNvSpPr txBox="1"/>
          <p:nvPr/>
        </p:nvSpPr>
        <p:spPr>
          <a:xfrm>
            <a:off x="6006465" y="1209040"/>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02</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85" name="矩形 84"/>
          <p:cNvSpPr/>
          <p:nvPr/>
        </p:nvSpPr>
        <p:spPr>
          <a:xfrm>
            <a:off x="6751320" y="1038860"/>
            <a:ext cx="1140460"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hlinkClick r:id="rId2" action="ppaction://hlinksldjump"/>
              </a:rPr>
              <a:t>经信委</a:t>
            </a:r>
            <a:endParaRPr lang="zh-CN" altLang="en-US" sz="2400" b="1" dirty="0">
              <a:solidFill>
                <a:srgbClr val="2A5A78"/>
              </a:solidFill>
              <a:latin typeface="微软雅黑" panose="020B0503020204020204" pitchFamily="34" charset="-122"/>
              <a:ea typeface="微软雅黑" panose="020B0503020204020204" pitchFamily="34" charset="-122"/>
            </a:endParaRPr>
          </a:p>
        </p:txBody>
      </p:sp>
      <p:sp>
        <p:nvSpPr>
          <p:cNvPr id="86" name="椭圆 85"/>
          <p:cNvSpPr/>
          <p:nvPr/>
        </p:nvSpPr>
        <p:spPr>
          <a:xfrm>
            <a:off x="5980430" y="1889125"/>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6006465" y="1965325"/>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03</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88" name="矩形 87"/>
          <p:cNvSpPr/>
          <p:nvPr/>
        </p:nvSpPr>
        <p:spPr>
          <a:xfrm>
            <a:off x="6751320" y="1795145"/>
            <a:ext cx="2283460"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hlinkClick r:id="rId3" action="ppaction://hlinksldjump"/>
              </a:rPr>
              <a:t>中小企业局</a:t>
            </a:r>
            <a:endParaRPr lang="zh-CN" altLang="en-US" sz="2400" b="1" dirty="0">
              <a:solidFill>
                <a:srgbClr val="2A5A78"/>
              </a:solidFill>
              <a:latin typeface="微软雅黑" panose="020B0503020204020204" pitchFamily="34" charset="-122"/>
              <a:ea typeface="微软雅黑" panose="020B0503020204020204" pitchFamily="34" charset="-122"/>
            </a:endParaRPr>
          </a:p>
        </p:txBody>
      </p:sp>
      <p:sp>
        <p:nvSpPr>
          <p:cNvPr id="89" name="椭圆 88"/>
          <p:cNvSpPr/>
          <p:nvPr/>
        </p:nvSpPr>
        <p:spPr>
          <a:xfrm>
            <a:off x="5980430" y="2618740"/>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90" name="文本框 89"/>
          <p:cNvSpPr txBox="1"/>
          <p:nvPr/>
        </p:nvSpPr>
        <p:spPr>
          <a:xfrm>
            <a:off x="6006465" y="2694940"/>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04</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91" name="矩形 90"/>
          <p:cNvSpPr/>
          <p:nvPr/>
        </p:nvSpPr>
        <p:spPr>
          <a:xfrm>
            <a:off x="6751320" y="2524760"/>
            <a:ext cx="1376045"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hlinkClick r:id="rId4" action="ppaction://hlinksldjump"/>
              </a:rPr>
              <a:t>发改委</a:t>
            </a:r>
            <a:endParaRPr lang="zh-CN" altLang="en-US" sz="2400" b="1" dirty="0">
              <a:solidFill>
                <a:srgbClr val="2A5A78"/>
              </a:solidFill>
              <a:latin typeface="微软雅黑" panose="020B0503020204020204" pitchFamily="34" charset="-122"/>
              <a:ea typeface="微软雅黑" panose="020B0503020204020204" pitchFamily="34" charset="-122"/>
            </a:endParaRPr>
          </a:p>
        </p:txBody>
      </p:sp>
      <p:sp>
        <p:nvSpPr>
          <p:cNvPr id="92" name="椭圆 91"/>
          <p:cNvSpPr/>
          <p:nvPr/>
        </p:nvSpPr>
        <p:spPr>
          <a:xfrm>
            <a:off x="5980430" y="3379470"/>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93" name="文本框 92"/>
          <p:cNvSpPr txBox="1"/>
          <p:nvPr/>
        </p:nvSpPr>
        <p:spPr>
          <a:xfrm>
            <a:off x="6006465" y="3455670"/>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05</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94" name="矩形 93"/>
          <p:cNvSpPr/>
          <p:nvPr/>
        </p:nvSpPr>
        <p:spPr>
          <a:xfrm>
            <a:off x="6751320" y="3285490"/>
            <a:ext cx="1821180"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hlinkClick r:id="rId5" action="ppaction://hlinksldjump"/>
              </a:rPr>
              <a:t>知识产权局</a:t>
            </a:r>
            <a:endParaRPr lang="zh-CN" altLang="en-US" sz="2400" b="1" dirty="0">
              <a:solidFill>
                <a:srgbClr val="2A5A78"/>
              </a:solidFill>
              <a:latin typeface="微软雅黑" panose="020B0503020204020204" pitchFamily="34" charset="-122"/>
              <a:ea typeface="微软雅黑" panose="020B0503020204020204" pitchFamily="34" charset="-122"/>
            </a:endParaRPr>
          </a:p>
        </p:txBody>
      </p:sp>
      <p:sp>
        <p:nvSpPr>
          <p:cNvPr id="98" name="椭圆 97"/>
          <p:cNvSpPr/>
          <p:nvPr/>
        </p:nvSpPr>
        <p:spPr>
          <a:xfrm>
            <a:off x="6006465" y="4160520"/>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99" name="文本框 98"/>
          <p:cNvSpPr txBox="1"/>
          <p:nvPr/>
        </p:nvSpPr>
        <p:spPr>
          <a:xfrm>
            <a:off x="6032500" y="4236720"/>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07</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100" name="矩形 99"/>
          <p:cNvSpPr/>
          <p:nvPr/>
        </p:nvSpPr>
        <p:spPr>
          <a:xfrm>
            <a:off x="6751320" y="3990340"/>
            <a:ext cx="2284095"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hlinkClick r:id="rId6" action="ppaction://hlinksldjump"/>
              </a:rPr>
              <a:t>名牌协会</a:t>
            </a:r>
            <a:endParaRPr lang="zh-CN" altLang="en-US" sz="2400" b="1" dirty="0">
              <a:solidFill>
                <a:srgbClr val="2A5A78"/>
              </a:solidFill>
              <a:latin typeface="微软雅黑" panose="020B0503020204020204" pitchFamily="34" charset="-122"/>
              <a:ea typeface="微软雅黑" panose="020B0503020204020204" pitchFamily="34" charset="-122"/>
            </a:endParaRPr>
          </a:p>
        </p:txBody>
      </p:sp>
      <p:sp>
        <p:nvSpPr>
          <p:cNvPr id="101" name="椭圆 100"/>
          <p:cNvSpPr/>
          <p:nvPr/>
        </p:nvSpPr>
        <p:spPr>
          <a:xfrm>
            <a:off x="6006465" y="4905375"/>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102" name="文本框 101"/>
          <p:cNvSpPr txBox="1"/>
          <p:nvPr/>
        </p:nvSpPr>
        <p:spPr>
          <a:xfrm>
            <a:off x="6006465" y="4981575"/>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08</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103" name="矩形 102"/>
          <p:cNvSpPr/>
          <p:nvPr/>
        </p:nvSpPr>
        <p:spPr>
          <a:xfrm>
            <a:off x="6750685" y="4811395"/>
            <a:ext cx="2284095"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hlinkClick r:id="rId7" action="ppaction://hlinksldjump"/>
              </a:rPr>
              <a:t>人社局</a:t>
            </a:r>
            <a:endParaRPr lang="zh-CN" altLang="en-US" sz="2400" b="1" dirty="0">
              <a:solidFill>
                <a:srgbClr val="2A5A78"/>
              </a:solidFill>
              <a:latin typeface="微软雅黑" panose="020B0503020204020204" pitchFamily="34" charset="-122"/>
              <a:ea typeface="微软雅黑" panose="020B0503020204020204" pitchFamily="34" charset="-122"/>
            </a:endParaRPr>
          </a:p>
        </p:txBody>
      </p:sp>
      <p:sp>
        <p:nvSpPr>
          <p:cNvPr id="23556" name="椭圆 1"/>
          <p:cNvSpPr>
            <a:spLocks noChangeAspect="1" noChangeArrowheads="1"/>
          </p:cNvSpPr>
          <p:nvPr/>
        </p:nvSpPr>
        <p:spPr bwMode="auto">
          <a:xfrm>
            <a:off x="858838" y="1919605"/>
            <a:ext cx="2879725" cy="2879725"/>
          </a:xfrm>
          <a:prstGeom prst="ellipse">
            <a:avLst/>
          </a:prstGeom>
          <a:solidFill>
            <a:schemeClr val="tx1">
              <a:lumMod val="50000"/>
              <a:lumOff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latin typeface="微软雅黑" panose="020B0503020204020204" pitchFamily="34" charset="-122"/>
            </a:endParaRPr>
          </a:p>
        </p:txBody>
      </p:sp>
      <p:sp>
        <p:nvSpPr>
          <p:cNvPr id="104" name="文本框 34"/>
          <p:cNvSpPr txBox="1">
            <a:spLocks noChangeArrowheads="1"/>
          </p:cNvSpPr>
          <p:nvPr/>
        </p:nvSpPr>
        <p:spPr bwMode="auto">
          <a:xfrm>
            <a:off x="1090434" y="2961323"/>
            <a:ext cx="241808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r>
              <a:rPr lang="zh-CN" altLang="en-US" sz="4400" b="1" dirty="0">
                <a:solidFill>
                  <a:schemeClr val="bg1"/>
                </a:solidFill>
                <a:latin typeface="微软雅黑" panose="020B0503020204020204" pitchFamily="34" charset="-122"/>
              </a:rPr>
              <a:t>市级项目</a:t>
            </a:r>
            <a:endParaRPr lang="zh-CN" altLang="en-US" sz="4400" b="1" dirty="0">
              <a:solidFill>
                <a:schemeClr val="bg1"/>
              </a:solidFill>
              <a:latin typeface="微软雅黑" panose="020B0503020204020204" pitchFamily="34" charset="-122"/>
            </a:endParaRPr>
          </a:p>
          <a:p>
            <a:r>
              <a:rPr lang="zh-CN" altLang="en-US" sz="2800" b="1" dirty="0">
                <a:solidFill>
                  <a:schemeClr val="bg1"/>
                </a:solidFill>
                <a:latin typeface="微软雅黑" panose="020B0503020204020204" pitchFamily="34" charset="-122"/>
              </a:rPr>
              <a:t>（</a:t>
            </a:r>
            <a:r>
              <a:rPr lang="en-US" altLang="zh-CN" sz="2800" b="1" dirty="0">
                <a:solidFill>
                  <a:schemeClr val="bg1"/>
                </a:solidFill>
                <a:latin typeface="微软雅黑" panose="020B0503020204020204" pitchFamily="34" charset="-122"/>
              </a:rPr>
              <a:t>71</a:t>
            </a:r>
            <a:r>
              <a:rPr lang="zh-CN" altLang="en-US" sz="2800" b="1" dirty="0">
                <a:solidFill>
                  <a:schemeClr val="bg1"/>
                </a:solidFill>
                <a:latin typeface="微软雅黑" panose="020B0503020204020204" pitchFamily="34" charset="-122"/>
              </a:rPr>
              <a:t>项补贴）</a:t>
            </a:r>
            <a:endParaRPr lang="zh-CN" altLang="en-US" sz="2800" b="1" dirty="0">
              <a:solidFill>
                <a:schemeClr val="bg1"/>
              </a:solidFill>
              <a:latin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51535" y="405765"/>
            <a:ext cx="5286375" cy="5867400"/>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a:off x="6036310" y="405130"/>
            <a:ext cx="278765" cy="586803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020445" y="1318895"/>
            <a:ext cx="4553585" cy="3230245"/>
          </a:xfrm>
          <a:prstGeom prst="rect">
            <a:avLst/>
          </a:prstGeom>
        </p:spPr>
        <p:txBody>
          <a:bodyPr wrap="square">
            <a:spAutoFit/>
          </a:bodyPr>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1.重庆市知识产权优势企业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2.企业技术创新专利导航</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3.专利分析</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4.大数据智能化产业知识产权联盟建设</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5.重庆市高价值专利培育计划项目</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l" fontAlgn="auto">
              <a:lnSpc>
                <a:spcPct val="100000"/>
              </a:lnSpc>
              <a:spcBef>
                <a:spcPts val="1200"/>
              </a:spcBef>
              <a:buNone/>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6.重庆市智能汽车和新能源汽车产业知识产权布局评价及导向目录编制项目</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7.知识产权质押融资担保费和保险费补助</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矩形 6"/>
          <p:cNvSpPr/>
          <p:nvPr/>
        </p:nvSpPr>
        <p:spPr>
          <a:xfrm>
            <a:off x="1020445" y="689610"/>
            <a:ext cx="4934585" cy="398780"/>
          </a:xfrm>
          <a:prstGeom prst="rect">
            <a:avLst/>
          </a:prstGeom>
          <a:solidFill>
            <a:schemeClr val="accent2"/>
          </a:solidFill>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知识产权局补贴政策汇总</a:t>
            </a: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r>
              <a:rPr lang="en-US" altLang="zh-CN"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7</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项</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政策汇总</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endPar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172" name="图片 11"/>
          <p:cNvPicPr>
            <a:picLocks noChangeAspect="1"/>
          </p:cNvPicPr>
          <p:nvPr/>
        </p:nvPicPr>
        <p:blipFill>
          <a:blip r:embed="rId2"/>
          <a:stretch>
            <a:fillRect/>
          </a:stretch>
        </p:blipFill>
        <p:spPr>
          <a:xfrm>
            <a:off x="6315075" y="405130"/>
            <a:ext cx="5163185" cy="586803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51535" y="405765"/>
            <a:ext cx="5238115" cy="565213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020445" y="1318895"/>
            <a:ext cx="4553585" cy="1229995"/>
          </a:xfrm>
          <a:prstGeom prst="rect">
            <a:avLst/>
          </a:prstGeom>
        </p:spPr>
        <p:txBody>
          <a:bodyPr wrap="square">
            <a:spAutoFit/>
          </a:bodyPr>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1.重庆市名牌（知名）产品</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矩形 6"/>
          <p:cNvSpPr/>
          <p:nvPr/>
        </p:nvSpPr>
        <p:spPr>
          <a:xfrm>
            <a:off x="1020445" y="680085"/>
            <a:ext cx="4884420" cy="398780"/>
          </a:xfrm>
          <a:prstGeom prst="rect">
            <a:avLst/>
          </a:prstGeom>
          <a:solidFill>
            <a:schemeClr val="accent2"/>
          </a:solidFill>
        </p:spPr>
        <p:txBody>
          <a:bodyPr wrap="square">
            <a:spAutoFit/>
          </a:bodyPr>
          <a:p>
            <a:pPr marL="457200" indent="-457200" algn="l" fontAlgn="auto">
              <a:lnSpc>
                <a:spcPct val="100000"/>
              </a:lnSpc>
              <a:spcBef>
                <a:spcPts val="1200"/>
              </a:spcBef>
            </a:pPr>
            <a:r>
              <a:rPr lang="zh-CN" altLang="en-US" sz="2000"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名牌协会</a:t>
            </a: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补贴政策汇总</a:t>
            </a: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r>
              <a:rPr lang="en-US" altLang="zh-CN"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1</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项</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政策汇总</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endPar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1"/>
          <p:cNvSpPr/>
          <p:nvPr/>
        </p:nvSpPr>
        <p:spPr>
          <a:xfrm>
            <a:off x="6036310" y="405130"/>
            <a:ext cx="278765" cy="5652770"/>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pitchFamily="34" charset="-122"/>
              <a:ea typeface="微软雅黑" panose="020B0503020204020204" pitchFamily="34" charset="-122"/>
            </a:endParaRPr>
          </a:p>
        </p:txBody>
      </p:sp>
      <p:grpSp>
        <p:nvGrpSpPr>
          <p:cNvPr id="29706" name="组合 13"/>
          <p:cNvGrpSpPr>
            <a:grpSpLocks noChangeAspect="1"/>
          </p:cNvGrpSpPr>
          <p:nvPr/>
        </p:nvGrpSpPr>
        <p:grpSpPr>
          <a:xfrm>
            <a:off x="6402070" y="353060"/>
            <a:ext cx="5450205" cy="5558790"/>
            <a:chOff x="0" y="0"/>
            <a:chExt cx="4025152" cy="4106791"/>
          </a:xfrm>
        </p:grpSpPr>
        <p:pic>
          <p:nvPicPr>
            <p:cNvPr id="29710" name="图片 14"/>
            <p:cNvPicPr>
              <a:picLocks noChangeAspect="1"/>
            </p:cNvPicPr>
            <p:nvPr/>
          </p:nvPicPr>
          <p:blipFill>
            <a:blip r:embed="rId2"/>
            <a:stretch>
              <a:fillRect/>
            </a:stretch>
          </p:blipFill>
          <p:spPr>
            <a:xfrm>
              <a:off x="0" y="0"/>
              <a:ext cx="4025152" cy="4106791"/>
            </a:xfrm>
            <a:prstGeom prst="rect">
              <a:avLst/>
            </a:prstGeom>
            <a:noFill/>
            <a:ln w="9525">
              <a:noFill/>
            </a:ln>
          </p:spPr>
        </p:pic>
        <p:pic>
          <p:nvPicPr>
            <p:cNvPr id="29711" name="图片 15"/>
            <p:cNvPicPr>
              <a:picLocks noChangeAspect="1"/>
            </p:cNvPicPr>
            <p:nvPr/>
          </p:nvPicPr>
          <p:blipFill>
            <a:blip r:embed="rId3"/>
            <a:srcRect r="8347"/>
            <a:stretch>
              <a:fillRect/>
            </a:stretch>
          </p:blipFill>
          <p:spPr>
            <a:xfrm>
              <a:off x="538859" y="432478"/>
              <a:ext cx="3486293" cy="2354405"/>
            </a:xfrm>
            <a:prstGeom prst="rect">
              <a:avLst/>
            </a:prstGeom>
            <a:noFill/>
            <a:ln w="9525">
              <a:noFill/>
            </a:ln>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51535" y="405765"/>
            <a:ext cx="5286375" cy="5867400"/>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3" name="矩形 32"/>
          <p:cNvSpPr/>
          <p:nvPr/>
        </p:nvSpPr>
        <p:spPr>
          <a:xfrm>
            <a:off x="6036310" y="405130"/>
            <a:ext cx="278765" cy="586803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020445" y="1318895"/>
            <a:ext cx="4553585" cy="3815080"/>
          </a:xfrm>
          <a:prstGeom prst="rect">
            <a:avLst/>
          </a:prstGeom>
        </p:spPr>
        <p:txBody>
          <a:bodyPr wrap="square">
            <a:spAutoFit/>
          </a:bodyPr>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困难企业、困难行业申报</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2.社会保险补贴</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3.一次性就业岗位补贴</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 </a:t>
            </a:r>
            <a:r>
              <a:rPr lang="zh-CN" altLang="en-US"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困难企业二次</a:t>
            </a: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补贴</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5.返乡创业重点企业贴息</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l" fontAlgn="auto">
              <a:lnSpc>
                <a:spcPct val="100000"/>
              </a:lnSpc>
              <a:spcBef>
                <a:spcPts val="1200"/>
              </a:spcBef>
              <a:buNone/>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6.就业见习补贴</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7.参保职工提升技能补贴</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l" fontAlgn="auto">
              <a:lnSpc>
                <a:spcPct val="100000"/>
              </a:lnSpc>
              <a:spcBef>
                <a:spcPts val="1200"/>
              </a:spcBef>
              <a:buNone/>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8.</a:t>
            </a: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市级创业孵化基地</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indent="0" algn="l" fontAlgn="auto">
              <a:lnSpc>
                <a:spcPct val="100000"/>
              </a:lnSpc>
              <a:spcBef>
                <a:spcPts val="1200"/>
              </a:spcBef>
              <a:buNone/>
            </a:pP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p:txBody>
      </p:sp>
      <p:sp>
        <p:nvSpPr>
          <p:cNvPr id="7" name="矩形 6"/>
          <p:cNvSpPr/>
          <p:nvPr/>
        </p:nvSpPr>
        <p:spPr>
          <a:xfrm>
            <a:off x="1020445" y="680085"/>
            <a:ext cx="4689475" cy="398780"/>
          </a:xfrm>
          <a:prstGeom prst="rect">
            <a:avLst/>
          </a:prstGeom>
          <a:solidFill>
            <a:schemeClr val="accent2"/>
          </a:solidFill>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人社局补贴政策汇总</a:t>
            </a: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r>
              <a:rPr lang="en-US" altLang="zh-CN"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8</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项</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政策汇总</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a:t>
            </a:r>
            <a:endPar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2" name="图片占位符 11"/>
          <p:cNvPicPr>
            <a:picLocks noGrp="1" noChangeAspect="1"/>
          </p:cNvPicPr>
          <p:nvPr/>
        </p:nvPicPr>
        <p:blipFill>
          <a:blip r:embed="rId2" cstate="email">
            <a:extLst>
              <a:ext uri="{28A0092B-C50C-407E-A947-70E740481C1C}">
                <a14:useLocalDpi xmlns:a14="http://schemas.microsoft.com/office/drawing/2010/main" val="0"/>
              </a:ext>
            </a:extLst>
          </a:blip>
          <a:srcRect t="4399" b="4399"/>
          <a:stretch>
            <a:fillRect/>
          </a:stretch>
        </p:blipFill>
        <p:spPr>
          <a:xfrm>
            <a:off x="6315075" y="405765"/>
            <a:ext cx="5676900" cy="586676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4137392" y="274396"/>
            <a:ext cx="4115435" cy="521970"/>
          </a:xfrm>
          <a:prstGeom prst="rect">
            <a:avLst/>
          </a:prstGeom>
        </p:spPr>
        <p:txBody>
          <a:bodyPr wrap="none">
            <a:spAutoFit/>
          </a:bodyPr>
          <a:lstStyle/>
          <a:p>
            <a:r>
              <a:rPr lang="zh-CN" altLang="en-US" sz="2800" b="1" dirty="0" smtClean="0">
                <a:solidFill>
                  <a:srgbClr val="3E86B2"/>
                </a:solidFill>
              </a:rPr>
              <a:t>困难企业、困难行业申报 </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3921125" y="796290"/>
            <a:ext cx="4612640"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623060" y="3070860"/>
            <a:ext cx="4289425" cy="2368550"/>
          </a:xfrm>
          <a:prstGeom prst="rect">
            <a:avLst/>
          </a:prstGeom>
        </p:spPr>
        <p:txBody>
          <a:bodyPr wrap="square">
            <a:spAutoFit/>
          </a:bodyPr>
          <a:lstStyle/>
          <a:p>
            <a:pPr marL="457200" indent="-457200">
              <a:spcBef>
                <a:spcPts val="1200"/>
              </a:spcBef>
            </a:pP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困难企业申报</a:t>
            </a:r>
            <a:endPar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连续两年亏损。根据财务报表需达到每年亏损</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30%</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企业具有独立法人资格，并未受到处罚</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困难行业申报</a:t>
            </a:r>
            <a:endPar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符合五大行业标准：生产制造、建筑、挖掘、餐饮、交通</a:t>
            </a:r>
            <a:endPar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企业具有独立法人资格，并未受到处罚</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623060"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529965"/>
            <a:ext cx="3959225" cy="521970"/>
          </a:xfrm>
          <a:prstGeom prst="rect">
            <a:avLst/>
          </a:prstGeom>
        </p:spPr>
        <p:txBody>
          <a:bodyPr wrap="square">
            <a:spAutoFit/>
          </a:bodyPr>
          <a:lstStyle/>
          <a:p>
            <a:pPr>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可以按重庆最低工资标准为基数就行缴费，最少企业只需要承担</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487.8</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元</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人</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月</a:t>
            </a:r>
            <a:endPar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8</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4653647" y="274396"/>
            <a:ext cx="3042920" cy="521970"/>
          </a:xfrm>
          <a:prstGeom prst="rect">
            <a:avLst/>
          </a:prstGeom>
        </p:spPr>
        <p:txBody>
          <a:bodyPr wrap="none">
            <a:spAutoFit/>
          </a:bodyPr>
          <a:lstStyle/>
          <a:p>
            <a:r>
              <a:rPr lang="zh-CN" altLang="en-US" sz="2800" b="1" dirty="0" smtClean="0">
                <a:solidFill>
                  <a:srgbClr val="3E86B2"/>
                </a:solidFill>
              </a:rPr>
              <a:t>困难企业二次补贴 </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762500" y="786765"/>
            <a:ext cx="2948940"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623060" y="3070860"/>
            <a:ext cx="4289425" cy="1414780"/>
          </a:xfrm>
          <a:prstGeom prst="rect">
            <a:avLst/>
          </a:prstGeom>
        </p:spPr>
        <p:txBody>
          <a:bodyPr wrap="square">
            <a:spAutoFit/>
          </a:bodyPr>
          <a:lstStyle/>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企业具有独立法人资格，并未受到处罚</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在</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2018</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年享受了困难行业的企业</a:t>
            </a:r>
            <a:endPar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企业具有独立法人资格，并未受到处罚</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457200" indent="-457200">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公司裁员吕不能大于国家平均裁员率（</a:t>
            </a: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3.3%</a:t>
            </a: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623060"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529965"/>
            <a:ext cx="3959225" cy="521970"/>
          </a:xfrm>
          <a:prstGeom prst="rect">
            <a:avLst/>
          </a:prstGeom>
        </p:spPr>
        <p:txBody>
          <a:bodyPr wrap="square">
            <a:spAutoFit/>
          </a:bodyPr>
          <a:lstStyle/>
          <a:p>
            <a:pPr>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按照去年总缴纳社保金额（企业</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员工</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）的</a:t>
            </a: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25%</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进行一次性补贴</a:t>
            </a:r>
            <a:endParaRPr lang="zh-CN" altLang="en-US" sz="1400" kern="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a:t>
            </a:r>
            <a:r>
              <a:rPr lang="en-US" altLang="zh-CN" sz="2000" b="1" dirty="0" smtClean="0">
                <a:solidFill>
                  <a:schemeClr val="bg1">
                    <a:lumMod val="95000"/>
                  </a:schemeClr>
                </a:solidFill>
                <a:latin typeface="微软雅黑" panose="020B0503020204020204" pitchFamily="34" charset="-122"/>
                <a:ea typeface="微软雅黑" panose="020B0503020204020204" pitchFamily="34" charset="-122"/>
              </a:rPr>
              <a:t>8</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4653647" y="274396"/>
            <a:ext cx="3042920" cy="521970"/>
          </a:xfrm>
          <a:prstGeom prst="rect">
            <a:avLst/>
          </a:prstGeom>
        </p:spPr>
        <p:txBody>
          <a:bodyPr wrap="none">
            <a:spAutoFit/>
          </a:bodyPr>
          <a:lstStyle/>
          <a:p>
            <a:pPr algn="l"/>
            <a:r>
              <a:rPr lang="zh-CN" altLang="en-US" sz="2800" b="1">
                <a:solidFill>
                  <a:schemeClr val="accent1"/>
                </a:solidFill>
                <a:effectLst>
                  <a:outerShdw blurRad="38100" dist="25400" dir="5400000" algn="ctr" rotWithShape="0">
                    <a:srgbClr val="6E747A">
                      <a:alpha val="43000"/>
                    </a:srgbClr>
                  </a:outerShdw>
                </a:effectLst>
                <a:sym typeface="+mn-ea"/>
              </a:rPr>
              <a:t>失业保险技能提升</a:t>
            </a:r>
            <a:r>
              <a:rPr lang="zh-CN" altLang="en-US" sz="2800" b="1" dirty="0" smtClean="0">
                <a:solidFill>
                  <a:srgbClr val="3E86B2"/>
                </a:solidFill>
              </a:rPr>
              <a:t> </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762500" y="786765"/>
            <a:ext cx="2948940"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623060" y="3070860"/>
            <a:ext cx="4289425" cy="1414780"/>
          </a:xfrm>
          <a:prstGeom prst="rect">
            <a:avLst/>
          </a:prstGeom>
        </p:spPr>
        <p:txBody>
          <a:bodyPr wrap="square">
            <a:spAutoFit/>
          </a:bodyPr>
          <a:lstStyle/>
          <a:p>
            <a:pPr marL="457200" indent="-457200">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18</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岁以上</a:t>
            </a:r>
            <a:endParaRPr lang="zh-CN" altLang="zh-CN"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初中以上学历</a:t>
            </a:r>
            <a:endParaRPr lang="zh-CN" altLang="en-US" sz="140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r>
              <a:rPr lang="en-US" altLang="zh-CN" sz="1400" kern="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社保满一年</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457200" indent="-457200">
              <a:spcBef>
                <a:spcPts val="1200"/>
              </a:spcBef>
            </a:pPr>
            <a:endPar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矩形 6"/>
          <p:cNvSpPr/>
          <p:nvPr/>
        </p:nvSpPr>
        <p:spPr>
          <a:xfrm>
            <a:off x="1623060"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lstStyle/>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529965"/>
            <a:ext cx="3959225" cy="521970"/>
          </a:xfrm>
          <a:prstGeom prst="rect">
            <a:avLst/>
          </a:prstGeom>
        </p:spPr>
        <p:txBody>
          <a:bodyPr wrap="square">
            <a:spAutoFit/>
          </a:bodyPr>
          <a:lstStyle/>
          <a:p>
            <a:pPr>
              <a:spcBef>
                <a:spcPts val="1200"/>
              </a:spcBef>
            </a:pPr>
            <a:r>
              <a:rPr lang="en-US" altLang="zh-CN" sz="1400" dirty="0" smtClean="0">
                <a:solidFill>
                  <a:schemeClr val="bg1">
                    <a:lumMod val="85000"/>
                  </a:schemeClr>
                </a:solidFill>
                <a:latin typeface="微软雅黑" panose="020B0503020204020204" pitchFamily="34" charset="-122"/>
                <a:ea typeface="微软雅黑" panose="020B0503020204020204" pitchFamily="34" charset="-122"/>
                <a:cs typeface="微软雅黑" panose="020B0503020204020204" pitchFamily="34" charset="-122"/>
              </a:rPr>
              <a:t>1.</a:t>
            </a:r>
            <a:r>
              <a:rPr lang="en-US" altLang="zh-CN" sz="140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考过后，可享受国家职业技能补贴，中级1500-1800元</a:t>
            </a:r>
            <a:endParaRPr lang="en-US" altLang="zh-CN" sz="1400" kern="0"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lstStyle/>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zh-CN" altLang="en-US" sz="2000" b="1" dirty="0" smtClean="0">
                <a:solidFill>
                  <a:schemeClr val="bg1">
                    <a:lumMod val="95000"/>
                  </a:schemeClr>
                </a:solidFill>
                <a:latin typeface="微软雅黑" panose="020B0503020204020204" pitchFamily="34" charset="-122"/>
                <a:ea typeface="微软雅黑" panose="020B0503020204020204" pitchFamily="34" charset="-122"/>
              </a:rPr>
              <a:t>：全年</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空心弧 2"/>
          <p:cNvSpPr>
            <a:spLocks noChangeAspect="1"/>
          </p:cNvSpPr>
          <p:nvPr/>
        </p:nvSpPr>
        <p:spPr bwMode="auto">
          <a:xfrm>
            <a:off x="138113" y="1200468"/>
            <a:ext cx="4321175" cy="4319587"/>
          </a:xfrm>
          <a:custGeom>
            <a:avLst/>
            <a:gdLst>
              <a:gd name="T0" fmla="*/ 2160000 w 4320000"/>
              <a:gd name="T1" fmla="*/ 0 h 4320000"/>
              <a:gd name="T2" fmla="*/ 4320000 w 4320000"/>
              <a:gd name="T3" fmla="*/ 2160000 h 4320000"/>
              <a:gd name="T4" fmla="*/ 2160000 w 4320000"/>
              <a:gd name="T5" fmla="*/ 4320000 h 4320000"/>
              <a:gd name="T6" fmla="*/ 2160000 w 4320000"/>
              <a:gd name="T7" fmla="*/ 4190400 h 4320000"/>
              <a:gd name="T8" fmla="*/ 4190400 w 4320000"/>
              <a:gd name="T9" fmla="*/ 2160000 h 4320000"/>
              <a:gd name="T10" fmla="*/ 2160000 w 4320000"/>
              <a:gd name="T11" fmla="*/ 129600 h 4320000"/>
              <a:gd name="T12" fmla="*/ 2160000 w 4320000"/>
              <a:gd name="T13" fmla="*/ 0 h 4320000"/>
            </a:gdLst>
            <a:ahLst/>
            <a:cxnLst>
              <a:cxn ang="0">
                <a:pos x="T0" y="T1"/>
              </a:cxn>
              <a:cxn ang="0">
                <a:pos x="T2" y="T3"/>
              </a:cxn>
              <a:cxn ang="0">
                <a:pos x="T4" y="T5"/>
              </a:cxn>
              <a:cxn ang="0">
                <a:pos x="T6" y="T7"/>
              </a:cxn>
              <a:cxn ang="0">
                <a:pos x="T8" y="T9"/>
              </a:cxn>
              <a:cxn ang="0">
                <a:pos x="T10" y="T11"/>
              </a:cxn>
              <a:cxn ang="0">
                <a:pos x="T12" y="T13"/>
              </a:cxn>
            </a:cxnLst>
            <a:rect l="0" t="0" r="r" b="b"/>
            <a:pathLst>
              <a:path w="4320000" h="4320000">
                <a:moveTo>
                  <a:pt x="2160000" y="0"/>
                </a:moveTo>
                <a:cubicBezTo>
                  <a:pt x="3352935" y="0"/>
                  <a:pt x="4320000" y="967065"/>
                  <a:pt x="4320000" y="2160000"/>
                </a:cubicBezTo>
                <a:cubicBezTo>
                  <a:pt x="4320000" y="3352935"/>
                  <a:pt x="3352935" y="4320000"/>
                  <a:pt x="2160000" y="4320000"/>
                </a:cubicBezTo>
                <a:lnTo>
                  <a:pt x="2160000" y="4190400"/>
                </a:lnTo>
                <a:cubicBezTo>
                  <a:pt x="3281359" y="4190400"/>
                  <a:pt x="4190400" y="3281359"/>
                  <a:pt x="4190400" y="2160000"/>
                </a:cubicBezTo>
                <a:cubicBezTo>
                  <a:pt x="4190400" y="1038641"/>
                  <a:pt x="3281359" y="129600"/>
                  <a:pt x="2160000" y="129600"/>
                </a:cubicBezTo>
                <a:lnTo>
                  <a:pt x="2160000" y="0"/>
                </a:lnTo>
                <a:close/>
              </a:path>
            </a:pathLst>
          </a:custGeom>
          <a:solidFill>
            <a:schemeClr val="tx1">
              <a:lumMod val="50000"/>
              <a:lumOff val="50000"/>
            </a:schemeClr>
          </a:solidFill>
          <a:ln>
            <a:noFill/>
          </a:ln>
        </p:spPr>
        <p:txBody>
          <a:bodyPr anchor="ctr"/>
          <a:p>
            <a:endParaRPr lang="zh-CN" altLang="en-US">
              <a:latin typeface="微软雅黑" panose="020B0503020204020204" pitchFamily="34" charset="-122"/>
              <a:ea typeface="微软雅黑" panose="020B0503020204020204" pitchFamily="34" charset="-122"/>
            </a:endParaRPr>
          </a:p>
        </p:txBody>
      </p:sp>
      <p:sp>
        <p:nvSpPr>
          <p:cNvPr id="80" name="椭圆 79"/>
          <p:cNvSpPr/>
          <p:nvPr/>
        </p:nvSpPr>
        <p:spPr>
          <a:xfrm>
            <a:off x="5961380" y="906145"/>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81" name="文本框 80"/>
          <p:cNvSpPr txBox="1"/>
          <p:nvPr/>
        </p:nvSpPr>
        <p:spPr>
          <a:xfrm>
            <a:off x="5987415" y="982345"/>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01</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82" name="矩形 81"/>
          <p:cNvSpPr/>
          <p:nvPr/>
        </p:nvSpPr>
        <p:spPr>
          <a:xfrm>
            <a:off x="6732270" y="812165"/>
            <a:ext cx="3644265"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rPr>
              <a:t>工信部</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31</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项</a:t>
            </a:r>
            <a:r>
              <a:rPr lang="zh-CN" altLang="zh-CN"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政策汇总</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83" name="椭圆 82"/>
          <p:cNvSpPr/>
          <p:nvPr/>
        </p:nvSpPr>
        <p:spPr>
          <a:xfrm>
            <a:off x="5961380" y="1614805"/>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84" name="文本框 83"/>
          <p:cNvSpPr txBox="1"/>
          <p:nvPr/>
        </p:nvSpPr>
        <p:spPr>
          <a:xfrm>
            <a:off x="5987415" y="1691005"/>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02</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85" name="矩形 84"/>
          <p:cNvSpPr/>
          <p:nvPr/>
        </p:nvSpPr>
        <p:spPr>
          <a:xfrm>
            <a:off x="6732270" y="1520825"/>
            <a:ext cx="3116580"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rPr>
              <a:t>商务部</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1</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项</a:t>
            </a:r>
            <a:r>
              <a:rPr lang="zh-CN" altLang="zh-CN"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政策汇总</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b="1" dirty="0">
              <a:solidFill>
                <a:srgbClr val="2A5A78"/>
              </a:solidFill>
              <a:latin typeface="微软雅黑" panose="020B0503020204020204" pitchFamily="34" charset="-122"/>
              <a:ea typeface="微软雅黑" panose="020B0503020204020204" pitchFamily="34" charset="-122"/>
            </a:endParaRPr>
          </a:p>
        </p:txBody>
      </p:sp>
      <p:sp>
        <p:nvSpPr>
          <p:cNvPr id="86" name="椭圆 85"/>
          <p:cNvSpPr/>
          <p:nvPr/>
        </p:nvSpPr>
        <p:spPr>
          <a:xfrm>
            <a:off x="5961380" y="2371090"/>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5987415" y="2447290"/>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03</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88" name="矩形 87"/>
          <p:cNvSpPr/>
          <p:nvPr/>
        </p:nvSpPr>
        <p:spPr>
          <a:xfrm>
            <a:off x="6732270" y="2277110"/>
            <a:ext cx="2851150"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rPr>
              <a:t>农业部</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2</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项</a:t>
            </a:r>
            <a:r>
              <a:rPr lang="zh-CN" altLang="zh-CN"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政策汇总</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b="1" dirty="0">
              <a:solidFill>
                <a:srgbClr val="2A5A78"/>
              </a:solidFill>
              <a:latin typeface="微软雅黑" panose="020B0503020204020204" pitchFamily="34" charset="-122"/>
              <a:ea typeface="微软雅黑" panose="020B0503020204020204" pitchFamily="34" charset="-122"/>
            </a:endParaRPr>
          </a:p>
        </p:txBody>
      </p:sp>
      <p:sp>
        <p:nvSpPr>
          <p:cNvPr id="89" name="椭圆 88"/>
          <p:cNvSpPr/>
          <p:nvPr/>
        </p:nvSpPr>
        <p:spPr>
          <a:xfrm>
            <a:off x="5961380" y="3100705"/>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90" name="文本框 89"/>
          <p:cNvSpPr txBox="1"/>
          <p:nvPr/>
        </p:nvSpPr>
        <p:spPr>
          <a:xfrm>
            <a:off x="5987415" y="3176905"/>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04</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91" name="矩形 90"/>
          <p:cNvSpPr/>
          <p:nvPr/>
        </p:nvSpPr>
        <p:spPr>
          <a:xfrm>
            <a:off x="6732270" y="3006725"/>
            <a:ext cx="3313430"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rPr>
              <a:t>科技部</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1</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项</a:t>
            </a:r>
            <a:r>
              <a:rPr lang="zh-CN" altLang="zh-CN"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政策汇总</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b="1" dirty="0">
              <a:solidFill>
                <a:srgbClr val="2A5A78"/>
              </a:solidFill>
              <a:latin typeface="微软雅黑" panose="020B0503020204020204" pitchFamily="34" charset="-122"/>
              <a:ea typeface="微软雅黑" panose="020B0503020204020204" pitchFamily="34" charset="-122"/>
            </a:endParaRPr>
          </a:p>
        </p:txBody>
      </p:sp>
      <p:sp>
        <p:nvSpPr>
          <p:cNvPr id="92" name="椭圆 91"/>
          <p:cNvSpPr/>
          <p:nvPr/>
        </p:nvSpPr>
        <p:spPr>
          <a:xfrm>
            <a:off x="5961380" y="3861435"/>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93" name="文本框 92"/>
          <p:cNvSpPr txBox="1"/>
          <p:nvPr/>
        </p:nvSpPr>
        <p:spPr>
          <a:xfrm>
            <a:off x="5987415" y="3937635"/>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05</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94" name="矩形 93"/>
          <p:cNvSpPr/>
          <p:nvPr/>
        </p:nvSpPr>
        <p:spPr>
          <a:xfrm>
            <a:off x="6732270" y="3767455"/>
            <a:ext cx="3200400"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sym typeface="+mn-ea"/>
              </a:rPr>
              <a:t>国知局</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2</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项</a:t>
            </a:r>
            <a:r>
              <a:rPr lang="zh-CN" altLang="zh-CN"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政策汇总</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b="1" dirty="0">
              <a:solidFill>
                <a:srgbClr val="2A5A78"/>
              </a:solidFill>
              <a:latin typeface="微软雅黑" panose="020B0503020204020204" pitchFamily="34" charset="-122"/>
              <a:ea typeface="微软雅黑" panose="020B0503020204020204" pitchFamily="34" charset="-122"/>
            </a:endParaRPr>
          </a:p>
        </p:txBody>
      </p:sp>
      <p:sp>
        <p:nvSpPr>
          <p:cNvPr id="95" name="椭圆 94"/>
          <p:cNvSpPr/>
          <p:nvPr/>
        </p:nvSpPr>
        <p:spPr>
          <a:xfrm>
            <a:off x="5961380" y="4638675"/>
            <a:ext cx="581660" cy="551180"/>
          </a:xfrm>
          <a:prstGeom prst="ellipse">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微软雅黑" panose="020B0503020204020204" pitchFamily="34" charset="-122"/>
              <a:ea typeface="微软雅黑" panose="020B0503020204020204" pitchFamily="34" charset="-122"/>
            </a:endParaRPr>
          </a:p>
        </p:txBody>
      </p:sp>
      <p:sp>
        <p:nvSpPr>
          <p:cNvPr id="96" name="文本框 95"/>
          <p:cNvSpPr txBox="1"/>
          <p:nvPr/>
        </p:nvSpPr>
        <p:spPr>
          <a:xfrm>
            <a:off x="5987415" y="4714875"/>
            <a:ext cx="529590" cy="398780"/>
          </a:xfrm>
          <a:prstGeom prst="rect">
            <a:avLst/>
          </a:prstGeom>
          <a:noFill/>
        </p:spPr>
        <p:txBody>
          <a:bodyPr wrap="square" rtlCol="0">
            <a:spAutoFit/>
          </a:bodyPr>
          <a:p>
            <a:pPr algn="ctr" defTabSz="913765">
              <a:defRPr/>
            </a:pPr>
            <a:r>
              <a:rPr lang="en-US" altLang="zh-CN" sz="2000" b="1" dirty="0">
                <a:solidFill>
                  <a:srgbClr val="FBFBFB"/>
                </a:solidFill>
                <a:latin typeface="微软雅黑" panose="020B0503020204020204" pitchFamily="34" charset="-122"/>
                <a:ea typeface="微软雅黑" panose="020B0503020204020204" pitchFamily="34" charset="-122"/>
              </a:rPr>
              <a:t>06</a:t>
            </a:r>
            <a:endParaRPr lang="en-US" altLang="zh-CN" sz="2000" b="1" dirty="0">
              <a:solidFill>
                <a:srgbClr val="FBFBFB"/>
              </a:solidFill>
              <a:latin typeface="微软雅黑" panose="020B0503020204020204" pitchFamily="34" charset="-122"/>
              <a:ea typeface="微软雅黑" panose="020B0503020204020204" pitchFamily="34" charset="-122"/>
            </a:endParaRPr>
          </a:p>
        </p:txBody>
      </p:sp>
      <p:sp>
        <p:nvSpPr>
          <p:cNvPr id="97" name="矩形 96"/>
          <p:cNvSpPr/>
          <p:nvPr/>
        </p:nvSpPr>
        <p:spPr>
          <a:xfrm>
            <a:off x="6732270" y="4544695"/>
            <a:ext cx="3555365" cy="645160"/>
          </a:xfrm>
          <a:prstGeom prst="rect">
            <a:avLst/>
          </a:prstGeom>
        </p:spPr>
        <p:txBody>
          <a:bodyPr wrap="square">
            <a:spAutoFit/>
          </a:bodyPr>
          <a:p>
            <a:pPr>
              <a:lnSpc>
                <a:spcPct val="150000"/>
              </a:lnSpc>
            </a:pPr>
            <a:r>
              <a:rPr lang="zh-CN" altLang="en-US" sz="2400" b="1" dirty="0">
                <a:solidFill>
                  <a:srgbClr val="2A5A78"/>
                </a:solidFill>
                <a:latin typeface="微软雅黑" panose="020B0503020204020204" pitchFamily="34" charset="-122"/>
                <a:ea typeface="微软雅黑" panose="020B0503020204020204" pitchFamily="34" charset="-122"/>
                <a:sym typeface="+mn-ea"/>
              </a:rPr>
              <a:t>国家发改委</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r>
              <a:rPr lang="en-US" altLang="zh-CN"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1</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项</a:t>
            </a:r>
            <a:r>
              <a:rPr lang="zh-CN" altLang="zh-CN" b="1" kern="0"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Times New Roman" panose="02020603050405020304" pitchFamily="18" charset="0"/>
                <a:sym typeface="+mn-ea"/>
              </a:rPr>
              <a:t>政策汇总</a:t>
            </a:r>
            <a:r>
              <a:rPr lang="zh-CN" altLang="en-US" b="1" dirty="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rPr>
              <a:t>）</a:t>
            </a:r>
            <a:endParaRPr lang="zh-CN" altLang="en-US" b="1" dirty="0">
              <a:solidFill>
                <a:srgbClr val="2A5A78"/>
              </a:solidFill>
              <a:latin typeface="微软雅黑" panose="020B0503020204020204" pitchFamily="34" charset="-122"/>
              <a:ea typeface="微软雅黑" panose="020B0503020204020204" pitchFamily="34" charset="-122"/>
            </a:endParaRPr>
          </a:p>
        </p:txBody>
      </p:sp>
      <p:sp>
        <p:nvSpPr>
          <p:cNvPr id="23556" name="椭圆 1"/>
          <p:cNvSpPr>
            <a:spLocks noChangeAspect="1" noChangeArrowheads="1"/>
          </p:cNvSpPr>
          <p:nvPr/>
        </p:nvSpPr>
        <p:spPr bwMode="auto">
          <a:xfrm>
            <a:off x="858838" y="1919605"/>
            <a:ext cx="2879725" cy="2879725"/>
          </a:xfrm>
          <a:prstGeom prst="ellipse">
            <a:avLst/>
          </a:prstGeom>
          <a:solidFill>
            <a:schemeClr val="tx1">
              <a:lumMod val="50000"/>
              <a:lumOff val="50000"/>
            </a:schemeClr>
          </a:solidFill>
          <a:ln>
            <a:noFill/>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eaLnBrk="1" hangingPunct="1"/>
            <a:endParaRPr lang="zh-CN" altLang="en-US" dirty="0">
              <a:solidFill>
                <a:srgbClr val="FFFFFF"/>
              </a:solidFill>
              <a:latin typeface="微软雅黑" panose="020B0503020204020204" pitchFamily="34" charset="-122"/>
            </a:endParaRPr>
          </a:p>
        </p:txBody>
      </p:sp>
      <p:sp>
        <p:nvSpPr>
          <p:cNvPr id="104" name="文本框 34"/>
          <p:cNvSpPr txBox="1">
            <a:spLocks noChangeArrowheads="1"/>
          </p:cNvSpPr>
          <p:nvPr/>
        </p:nvSpPr>
        <p:spPr bwMode="auto">
          <a:xfrm>
            <a:off x="1099959" y="2921953"/>
            <a:ext cx="239903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6pPr>
            <a:lvl7pPr marL="29718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7pPr>
            <a:lvl8pPr marL="34290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8pPr>
            <a:lvl9pPr marL="3886200" indent="-228600" fontAlgn="base">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pitchFamily="34" charset="-122"/>
              </a:defRPr>
            </a:lvl9pPr>
          </a:lstStyle>
          <a:p>
            <a:pPr algn="ctr"/>
            <a:r>
              <a:rPr lang="zh-CN" altLang="en-US" sz="4400" b="1" dirty="0">
                <a:solidFill>
                  <a:schemeClr val="bg1"/>
                </a:solidFill>
                <a:latin typeface="微软雅黑" panose="020B0503020204020204" pitchFamily="34" charset="-122"/>
              </a:rPr>
              <a:t>国家级</a:t>
            </a:r>
            <a:endParaRPr lang="zh-CN" altLang="en-US" sz="4400" b="1" dirty="0">
              <a:solidFill>
                <a:schemeClr val="bg1"/>
              </a:solidFill>
              <a:latin typeface="微软雅黑" panose="020B0503020204020204" pitchFamily="34" charset="-122"/>
            </a:endParaRPr>
          </a:p>
          <a:p>
            <a:pPr algn="ctr"/>
            <a:r>
              <a:rPr lang="zh-CN" altLang="en-US" sz="2800" b="1" dirty="0">
                <a:solidFill>
                  <a:schemeClr val="bg1"/>
                </a:solidFill>
                <a:latin typeface="微软雅黑" panose="020B0503020204020204" pitchFamily="34" charset="-122"/>
              </a:rPr>
              <a:t>（</a:t>
            </a:r>
            <a:r>
              <a:rPr lang="en-US" altLang="zh-CN" sz="2800" b="1" dirty="0">
                <a:solidFill>
                  <a:schemeClr val="bg1"/>
                </a:solidFill>
                <a:latin typeface="微软雅黑" panose="020B0503020204020204" pitchFamily="34" charset="-122"/>
              </a:rPr>
              <a:t>38</a:t>
            </a:r>
            <a:r>
              <a:rPr lang="zh-CN" altLang="en-US" sz="2800" b="1" dirty="0">
                <a:solidFill>
                  <a:schemeClr val="bg1"/>
                </a:solidFill>
                <a:latin typeface="微软雅黑" panose="020B0503020204020204" pitchFamily="34" charset="-122"/>
              </a:rPr>
              <a:t>项补贴）</a:t>
            </a:r>
            <a:endParaRPr lang="zh-CN" altLang="en-US" sz="2800" b="1" dirty="0">
              <a:solidFill>
                <a:schemeClr val="bg1"/>
              </a:solidFill>
              <a:latin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0515600" cy="427355"/>
          </a:xfrm>
        </p:spPr>
        <p:txBody>
          <a:bodyPr>
            <a:normAutofit fontScale="90000"/>
          </a:bodyPr>
          <a:p>
            <a:r>
              <a:rPr lang="zh-CN" altLang="en-US" sz="2800" b="1" dirty="0">
                <a:solidFill>
                  <a:srgbClr val="3E86B2"/>
                </a:solidFill>
                <a:latin typeface="微软雅黑" panose="020B0503020204020204" pitchFamily="34" charset="-122"/>
                <a:ea typeface="微软雅黑" panose="020B0503020204020204" pitchFamily="34" charset="-122"/>
                <a:cs typeface="+mn-cs"/>
              </a:rPr>
              <a:t>个人所得税</a:t>
            </a:r>
            <a:endParaRPr lang="zh-CN" altLang="en-US" sz="2800" b="1" dirty="0">
              <a:solidFill>
                <a:srgbClr val="3E86B2"/>
              </a:solidFill>
              <a:latin typeface="微软雅黑" panose="020B0503020204020204" pitchFamily="34" charset="-122"/>
              <a:ea typeface="微软雅黑" panose="020B0503020204020204" pitchFamily="34" charset="-122"/>
              <a:cs typeface="+mn-cs"/>
            </a:endParaRPr>
          </a:p>
        </p:txBody>
      </p:sp>
      <p:graphicFrame>
        <p:nvGraphicFramePr>
          <p:cNvPr id="5" name="表格 4"/>
          <p:cNvGraphicFramePr/>
          <p:nvPr/>
        </p:nvGraphicFramePr>
        <p:xfrm>
          <a:off x="923290" y="974090"/>
          <a:ext cx="10090785" cy="5281295"/>
        </p:xfrm>
        <a:graphic>
          <a:graphicData uri="http://schemas.openxmlformats.org/drawingml/2006/table">
            <a:tbl>
              <a:tblPr firstRow="1" bandRow="1">
                <a:tableStyleId>{5C22544A-7EE6-4342-B048-85BDC9FD1C3A}</a:tableStyleId>
              </a:tblPr>
              <a:tblGrid>
                <a:gridCol w="511810"/>
                <a:gridCol w="1524635"/>
                <a:gridCol w="2529840"/>
                <a:gridCol w="1460500"/>
                <a:gridCol w="967740"/>
                <a:gridCol w="2064385"/>
                <a:gridCol w="1031875"/>
              </a:tblGrid>
              <a:tr h="422910">
                <a:tc>
                  <a:txBody>
                    <a:bodyPr/>
                    <a:p>
                      <a:pPr indent="0">
                        <a:buNone/>
                      </a:pPr>
                      <a:r>
                        <a:rPr lang="zh-CN" sz="900" b="0">
                          <a:solidFill>
                            <a:srgbClr val="000000"/>
                          </a:solidFill>
                          <a:ea typeface="宋体" panose="02010600030101010101" pitchFamily="2" charset="-122"/>
                        </a:rPr>
                        <a:t>序号</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各项所得（列举式，之外免）</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申报交缴方式</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申报地点</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扣缴义务人</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应纳税所得额</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税率</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06400">
                <a:tc>
                  <a:txBody>
                    <a:bodyPr/>
                    <a:p>
                      <a:pPr indent="0">
                        <a:buNone/>
                      </a:pPr>
                      <a:r>
                        <a:rPr lang="zh-CN" sz="900" b="0">
                          <a:solidFill>
                            <a:srgbClr val="000000"/>
                          </a:solidFill>
                          <a:ea typeface="宋体" panose="02010600030101010101" pitchFamily="2" charset="-122"/>
                        </a:rPr>
                        <a:t>一</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工薪</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p>
                      <a:pPr indent="0">
                        <a:buNone/>
                      </a:pPr>
                      <a:r>
                        <a:rPr lang="zh-CN" sz="900" b="0">
                          <a:solidFill>
                            <a:srgbClr val="000000"/>
                          </a:solidFill>
                          <a:ea typeface="宋体" panose="02010600030101010101" pitchFamily="2" charset="-122"/>
                        </a:rPr>
                        <a:t>综合所得（居民）：按年合并计算，按月或次预缴，次年3.1-6.30汇算清缴；【无扣缴义务人，自行申报，次月6.31日前，下同】</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9">
                  <a:txBody>
                    <a:bodyPr/>
                    <a:p>
                      <a:pPr indent="0" algn="ctr">
                        <a:buNone/>
                      </a:pPr>
                      <a:r>
                        <a:rPr lang="zh-CN" sz="900" b="0">
                          <a:solidFill>
                            <a:srgbClr val="000000"/>
                          </a:solidFill>
                          <a:ea typeface="宋体" panose="02010600030101010101" pitchFamily="2" charset="-122"/>
                        </a:rPr>
                        <a:t>按以下顺序：扣缴义务人（受雇）所在地、经营所在地、户口所在地、经常居住地；（多住选一处，5年不变）</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9">
                  <a:txBody>
                    <a:bodyPr/>
                    <a:p>
                      <a:pPr indent="0" algn="ctr">
                        <a:buNone/>
                      </a:pPr>
                      <a:r>
                        <a:rPr lang="zh-CN" sz="900" b="0">
                          <a:solidFill>
                            <a:srgbClr val="000000"/>
                          </a:solidFill>
                          <a:ea typeface="宋体" panose="02010600030101010101" pitchFamily="2" charset="-122"/>
                        </a:rPr>
                        <a:t>支付单位或个人（未扣缴：30%-3倍罚款，纳入信用体系）</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p>
                      <a:pPr indent="0" algn="ctr">
                        <a:buNone/>
                      </a:pPr>
                      <a:r>
                        <a:rPr lang="zh-CN" sz="900" b="0">
                          <a:solidFill>
                            <a:srgbClr val="000000"/>
                          </a:solidFill>
                          <a:ea typeface="宋体" panose="02010600030101010101" pitchFamily="2" charset="-122"/>
                        </a:rPr>
                        <a:t>（每一纳税年度收入-费用6万-2项专项扣除-6项附加扣除-依法确定的其他扣除）</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4">
                  <a:txBody>
                    <a:bodyPr/>
                    <a:p>
                      <a:pPr indent="0" algn="ctr">
                        <a:buNone/>
                      </a:pPr>
                      <a:r>
                        <a:rPr lang="en-US" sz="900" b="0">
                          <a:solidFill>
                            <a:srgbClr val="000000"/>
                          </a:solidFill>
                          <a:latin typeface="宋体" panose="02010600030101010101" pitchFamily="2" charset="-122"/>
                        </a:rPr>
                        <a:t>3%-45%</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22275">
                <a:tc>
                  <a:txBody>
                    <a:bodyPr/>
                    <a:p>
                      <a:pPr indent="0">
                        <a:buNone/>
                      </a:pPr>
                      <a:r>
                        <a:rPr lang="zh-CN" sz="900" b="0">
                          <a:solidFill>
                            <a:srgbClr val="000000"/>
                          </a:solidFill>
                          <a:ea typeface="宋体" panose="02010600030101010101" pitchFamily="2" charset="-122"/>
                        </a:rPr>
                        <a:t>二</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劳务报酬（*80%）</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492125">
                <a:tc>
                  <a:txBody>
                    <a:bodyPr/>
                    <a:p>
                      <a:pPr indent="0">
                        <a:buNone/>
                      </a:pPr>
                      <a:r>
                        <a:rPr lang="zh-CN" sz="900" b="0">
                          <a:solidFill>
                            <a:srgbClr val="000000"/>
                          </a:solidFill>
                          <a:ea typeface="宋体" panose="02010600030101010101" pitchFamily="2" charset="-122"/>
                        </a:rPr>
                        <a:t>三</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稿酬（*70%）</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788670">
                <a:tc>
                  <a:txBody>
                    <a:bodyPr/>
                    <a:p>
                      <a:pPr indent="0">
                        <a:buNone/>
                      </a:pPr>
                      <a:r>
                        <a:rPr lang="zh-CN" sz="900" b="0">
                          <a:solidFill>
                            <a:srgbClr val="000000"/>
                          </a:solidFill>
                          <a:ea typeface="宋体" panose="02010600030101010101" pitchFamily="2" charset="-122"/>
                        </a:rPr>
                        <a:t>四</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特许权使用费</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r h="422910">
                <a:tc>
                  <a:txBody>
                    <a:bodyPr/>
                    <a:p>
                      <a:pPr indent="0">
                        <a:buNone/>
                      </a:pPr>
                      <a:r>
                        <a:rPr lang="zh-CN" sz="900" b="0">
                          <a:solidFill>
                            <a:srgbClr val="000000"/>
                          </a:solidFill>
                          <a:ea typeface="宋体" panose="02010600030101010101" pitchFamily="2" charset="-122"/>
                        </a:rPr>
                        <a:t>五</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经营所得</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按年计算、按月或季预缴、次年1.1-3.31汇算清缴</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rPr>
                        <a:t>5%-35%</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81660">
                <a:tc>
                  <a:txBody>
                    <a:bodyPr/>
                    <a:p>
                      <a:pPr indent="0">
                        <a:buNone/>
                      </a:pPr>
                      <a:r>
                        <a:rPr lang="zh-CN" sz="900" b="0">
                          <a:solidFill>
                            <a:srgbClr val="000000"/>
                          </a:solidFill>
                          <a:ea typeface="宋体" panose="02010600030101010101" pitchFamily="2" charset="-122"/>
                        </a:rPr>
                        <a:t>六</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利息、股息、红利</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按次或月（次月15日前）扣缴，自行申报次年6.31前</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rowSpan="4">
                  <a:txBody>
                    <a:bodyPr/>
                    <a:p>
                      <a:pPr indent="0" algn="ctr">
                        <a:buNone/>
                      </a:pPr>
                      <a:r>
                        <a:rPr lang="en-US" sz="900" b="0">
                          <a:solidFill>
                            <a:srgbClr val="000000"/>
                          </a:solidFill>
                          <a:latin typeface="宋体" panose="02010600030101010101" pitchFamily="2" charset="-122"/>
                        </a:rPr>
                        <a:t>20%</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581660">
                <a:tc>
                  <a:txBody>
                    <a:bodyPr/>
                    <a:p>
                      <a:pPr indent="0">
                        <a:buNone/>
                      </a:pPr>
                      <a:r>
                        <a:rPr lang="zh-CN" sz="900" b="0">
                          <a:solidFill>
                            <a:srgbClr val="000000"/>
                          </a:solidFill>
                          <a:ea typeface="宋体" panose="02010600030101010101" pitchFamily="2" charset="-122"/>
                        </a:rPr>
                        <a:t>七</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财产租赁</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按次或月（次月15日前）扣缴，自行申报次年6.31前</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581025">
                <a:tc>
                  <a:txBody>
                    <a:bodyPr/>
                    <a:p>
                      <a:pPr indent="0">
                        <a:buNone/>
                      </a:pPr>
                      <a:r>
                        <a:rPr lang="zh-CN" sz="900" b="0">
                          <a:solidFill>
                            <a:srgbClr val="000000"/>
                          </a:solidFill>
                          <a:ea typeface="宋体" panose="02010600030101010101" pitchFamily="2" charset="-122"/>
                        </a:rPr>
                        <a:t>八</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财产转让</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按次或月（次月15日前）扣缴，自行申报次年6.31前</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lgn="ctr">
                        <a:buNone/>
                      </a:pP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9525"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r>
              <a:tr h="581660">
                <a:tc>
                  <a:txBody>
                    <a:bodyPr/>
                    <a:p>
                      <a:pPr indent="0">
                        <a:buNone/>
                      </a:pPr>
                      <a:r>
                        <a:rPr lang="zh-CN" sz="900" b="0">
                          <a:solidFill>
                            <a:srgbClr val="000000"/>
                          </a:solidFill>
                          <a:ea typeface="宋体" panose="02010600030101010101" pitchFamily="2" charset="-122"/>
                        </a:rPr>
                        <a:t>九</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偶然</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900" b="0">
                          <a:solidFill>
                            <a:srgbClr val="000000"/>
                          </a:solidFill>
                          <a:ea typeface="宋体" panose="02010600030101010101" pitchFamily="2" charset="-122"/>
                        </a:rPr>
                        <a:t>按次或月（次月15日前）扣缴，自行申报次年6.31前</a:t>
                      </a: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endParaRPr lang="en-US" altLang="en-US" sz="900" b="0">
                        <a:solidFill>
                          <a:srgbClr val="000000"/>
                        </a:solidFill>
                        <a:latin typeface="宋体" panose="02010600030101010101"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9525"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27125" y="1263015"/>
            <a:ext cx="5472430" cy="5246370"/>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4" name="矩形 3"/>
          <p:cNvSpPr/>
          <p:nvPr/>
        </p:nvSpPr>
        <p:spPr>
          <a:xfrm>
            <a:off x="3928110" y="270510"/>
            <a:ext cx="3716020" cy="521970"/>
          </a:xfrm>
          <a:prstGeom prst="rect">
            <a:avLst/>
          </a:prstGeom>
        </p:spPr>
        <p:txBody>
          <a:bodyPr wrap="square">
            <a:spAutoFit/>
          </a:bodyPr>
          <a:lstStyle/>
          <a:p>
            <a:pPr algn="ctr"/>
            <a:r>
              <a:rPr lang="zh-CN" altLang="en-US" sz="2800" b="1" dirty="0">
                <a:solidFill>
                  <a:srgbClr val="3E86B2"/>
                </a:solidFill>
                <a:latin typeface="微软雅黑" panose="020B0503020204020204" pitchFamily="34" charset="-122"/>
                <a:ea typeface="微软雅黑" panose="020B0503020204020204" pitchFamily="34" charset="-122"/>
              </a:rPr>
              <a:t>个税注意事项</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361440" y="1901825"/>
            <a:ext cx="4964430" cy="3692525"/>
          </a:xfrm>
          <a:prstGeom prst="rect">
            <a:avLst/>
          </a:prstGeom>
          <a:noFill/>
        </p:spPr>
        <p:txBody>
          <a:bodyPr wrap="square" rtlCol="0">
            <a:spAutoFit/>
          </a:bodyPr>
          <a:lstStyle/>
          <a:p>
            <a:r>
              <a:rPr lang="zh-CN" altLang="en-US" dirty="0" smtClean="0">
                <a:solidFill>
                  <a:schemeClr val="bg1">
                    <a:lumMod val="85000"/>
                  </a:schemeClr>
                </a:solidFill>
                <a:latin typeface="微软雅黑" panose="020B0503020204020204" pitchFamily="34" charset="-122"/>
                <a:ea typeface="微软雅黑" panose="020B0503020204020204" pitchFamily="34" charset="-122"/>
                <a:sym typeface="+mn-ea"/>
              </a:rPr>
              <a:t>每人面临涉税风险：1.扣缴义务漏扣、2.关联方交易中忽略（如无息关联借贷）；3.没有合理商业目的；（无合同支付）</a:t>
            </a:r>
            <a:endParaRPr lang="zh-CN" altLang="en-US" dirty="0" smtClean="0">
              <a:solidFill>
                <a:schemeClr val="bg1">
                  <a:lumMod val="85000"/>
                </a:schemeClr>
              </a:solidFill>
              <a:latin typeface="微软雅黑" panose="020B0503020204020204" pitchFamily="34" charset="-122"/>
              <a:ea typeface="微软雅黑" panose="020B0503020204020204" pitchFamily="34" charset="-122"/>
              <a:sym typeface="+mn-ea"/>
            </a:endParaRPr>
          </a:p>
          <a:p>
            <a:endParaRPr lang="zh-CN" altLang="en-US" dirty="0" smtClean="0">
              <a:solidFill>
                <a:schemeClr val="bg1">
                  <a:lumMod val="85000"/>
                </a:schemeClr>
              </a:solidFill>
              <a:latin typeface="微软雅黑" panose="020B0503020204020204" pitchFamily="34" charset="-122"/>
              <a:ea typeface="微软雅黑" panose="020B0503020204020204" pitchFamily="34" charset="-122"/>
              <a:sym typeface="+mn-ea"/>
            </a:endParaRPr>
          </a:p>
          <a:p>
            <a:r>
              <a:rPr lang="zh-CN" altLang="en-US" dirty="0" smtClean="0">
                <a:solidFill>
                  <a:schemeClr val="bg1">
                    <a:lumMod val="85000"/>
                  </a:schemeClr>
                </a:solidFill>
                <a:latin typeface="微软雅黑" panose="020B0503020204020204" pitchFamily="34" charset="-122"/>
                <a:ea typeface="微软雅黑" panose="020B0503020204020204" pitchFamily="34" charset="-122"/>
                <a:sym typeface="+mn-ea"/>
              </a:rPr>
              <a:t>2专项：①社保；②住房公积金；</a:t>
            </a:r>
            <a:endParaRPr lang="zh-CN" altLang="en-US" dirty="0" smtClean="0">
              <a:solidFill>
                <a:schemeClr val="bg1">
                  <a:lumMod val="85000"/>
                </a:schemeClr>
              </a:solidFill>
              <a:latin typeface="微软雅黑" panose="020B0503020204020204" pitchFamily="34" charset="-122"/>
              <a:ea typeface="微软雅黑" panose="020B0503020204020204" pitchFamily="34" charset="-122"/>
            </a:endParaRPr>
          </a:p>
          <a:p>
            <a:r>
              <a:rPr lang="zh-CN" altLang="en-US" dirty="0" smtClean="0">
                <a:solidFill>
                  <a:schemeClr val="bg1">
                    <a:lumMod val="85000"/>
                  </a:schemeClr>
                </a:solidFill>
                <a:latin typeface="微软雅黑" panose="020B0503020204020204" pitchFamily="34" charset="-122"/>
                <a:ea typeface="微软雅黑" panose="020B0503020204020204" pitchFamily="34" charset="-122"/>
                <a:sym typeface="+mn-ea"/>
              </a:rPr>
              <a:t>6附加：①子女教育1000元/月；②继续教育400元/月；③大病医疗15000-18000； ④住房贷款1000元/月；⑤住房租金：800-1500元/月；⑥赡养老人2000元/月；</a:t>
            </a:r>
            <a:endParaRPr lang="zh-CN" altLang="en-US" dirty="0" smtClean="0">
              <a:solidFill>
                <a:schemeClr val="bg1">
                  <a:lumMod val="85000"/>
                </a:schemeClr>
              </a:solidFill>
              <a:latin typeface="微软雅黑" panose="020B0503020204020204" pitchFamily="34" charset="-122"/>
              <a:ea typeface="微软雅黑" panose="020B0503020204020204" pitchFamily="34" charset="-122"/>
            </a:endParaRPr>
          </a:p>
          <a:p>
            <a:pPr marL="0" indent="0">
              <a:buNone/>
            </a:pPr>
            <a:endParaRPr lang="zh-CN" altLang="en-US" dirty="0" smtClean="0">
              <a:solidFill>
                <a:schemeClr val="bg1">
                  <a:lumMod val="85000"/>
                </a:schemeClr>
              </a:solidFill>
              <a:latin typeface="微软雅黑" panose="020B0503020204020204" pitchFamily="34" charset="-122"/>
              <a:ea typeface="微软雅黑" panose="020B0503020204020204" pitchFamily="34" charset="-122"/>
            </a:endParaRPr>
          </a:p>
          <a:p>
            <a:pPr marL="0" indent="0">
              <a:buNone/>
            </a:pPr>
            <a:r>
              <a:rPr lang="zh-CN" altLang="en-US" dirty="0" smtClean="0">
                <a:solidFill>
                  <a:schemeClr val="bg1">
                    <a:lumMod val="85000"/>
                  </a:schemeClr>
                </a:solidFill>
                <a:latin typeface="微软雅黑" panose="020B0503020204020204" pitchFamily="34" charset="-122"/>
                <a:ea typeface="微软雅黑" panose="020B0503020204020204" pitchFamily="34" charset="-122"/>
                <a:sym typeface="+mn-ea"/>
              </a:rPr>
              <a:t>其他：不超过应纳税所得额30%的公益损赠全扣</a:t>
            </a:r>
            <a:endParaRPr lang="zh-CN" altLang="en-US" dirty="0" smtClean="0">
              <a:solidFill>
                <a:schemeClr val="bg1">
                  <a:lumMod val="85000"/>
                </a:schemeClr>
              </a:solidFill>
              <a:latin typeface="微软雅黑" panose="020B0503020204020204" pitchFamily="34" charset="-122"/>
              <a:ea typeface="微软雅黑" panose="020B0503020204020204" pitchFamily="34" charset="-122"/>
            </a:endParaRPr>
          </a:p>
          <a:p>
            <a:endParaRPr lang="zh-CN" altLang="en-US" dirty="0" smtClean="0">
              <a:solidFill>
                <a:schemeClr val="bg1">
                  <a:lumMod val="85000"/>
                </a:schemeClr>
              </a:solidFill>
              <a:latin typeface="微软雅黑" panose="020B0503020204020204" pitchFamily="34" charset="-122"/>
              <a:ea typeface="微软雅黑" panose="020B0503020204020204" pitchFamily="34" charset="-122"/>
            </a:endParaRPr>
          </a:p>
        </p:txBody>
      </p:sp>
      <p:pic>
        <p:nvPicPr>
          <p:cNvPr id="14" name="图片 13" descr="timg"/>
          <p:cNvPicPr>
            <a:picLocks noChangeAspect="1"/>
          </p:cNvPicPr>
          <p:nvPr/>
        </p:nvPicPr>
        <p:blipFill>
          <a:blip r:embed="rId1"/>
          <a:stretch>
            <a:fillRect/>
          </a:stretch>
        </p:blipFill>
        <p:spPr>
          <a:xfrm>
            <a:off x="6600190" y="1263015"/>
            <a:ext cx="5450840" cy="52470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62" y="1943100"/>
            <a:ext cx="12192000" cy="2971800"/>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514850" y="3247390"/>
            <a:ext cx="3143885" cy="501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r>
              <a:rPr lang="en-US" altLang="zh-CN" sz="5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rPr>
              <a:t>THANKS</a:t>
            </a:r>
            <a:endParaRPr lang="en-US" altLang="zh-CN" sz="540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851535" y="405765"/>
            <a:ext cx="5286375" cy="5867400"/>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275" y="405765"/>
            <a:ext cx="5783580" cy="5867400"/>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10" y="405130"/>
            <a:ext cx="278765" cy="5868035"/>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1020445" y="1264285"/>
            <a:ext cx="4553585" cy="4677410"/>
          </a:xfrm>
          <a:prstGeom prst="rect">
            <a:avLst/>
          </a:prstGeom>
        </p:spPr>
        <p:txBody>
          <a:bodyPr wrap="square">
            <a:spAutoFit/>
          </a:bodyPr>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a:t>
            </a:r>
            <a:r>
              <a:rPr lang="en-US" altLang="zh-CN"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高新技术企业</a:t>
            </a:r>
            <a:endParaRPr lang="en-US" altLang="zh-CN" kern="0"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2.高新技术产品</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3.高成长性企业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4.创新创</a:t>
            </a:r>
            <a:r>
              <a:rPr lang="en-US" altLang="zh-CN" kern="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sym typeface="+mn-ea"/>
              </a:rPr>
              <a:t>业示范</a:t>
            </a: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团队</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5.工程技术研究中心</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6.重点实验室</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7.新型研发机构</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8.</a:t>
            </a: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技术创新与应用示范</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9.产业类重大主题专项项目</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10.技术先进型服务企业认定</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rPr>
              <a:t>11.重庆工业领域技术创新战略联盟</a:t>
            </a:r>
            <a:endParaRPr lang="zh-CN"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020445" y="680085"/>
            <a:ext cx="4885055" cy="398780"/>
          </a:xfrm>
          <a:prstGeom prst="rect">
            <a:avLst/>
          </a:prstGeom>
          <a:solidFill>
            <a:schemeClr val="accent2"/>
          </a:solidFill>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科技局补贴政策汇总</a:t>
            </a: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r>
              <a:rPr lang="en-US" altLang="zh-CN"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22</a:t>
            </a:r>
            <a:r>
              <a:rPr lang="zh-CN" altLang="en-US" b="1" dirty="0">
                <a:solidFill>
                  <a:schemeClr val="bg1">
                    <a:lumMod val="85000"/>
                  </a:schemeClr>
                </a:solidFill>
                <a:latin typeface="微软雅黑" panose="020B0503020204020204" pitchFamily="34" charset="-122"/>
                <a:ea typeface="微软雅黑" panose="020B0503020204020204" pitchFamily="34" charset="-122"/>
                <a:sym typeface="+mn-ea"/>
                <a:hlinkClick r:id="rId1" action="ppaction://hlinksldjump"/>
              </a:rPr>
              <a:t>项</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sym typeface="+mn-ea"/>
                <a:hlinkClick r:id="rId1" action="ppaction://hlinksldjump"/>
              </a:rPr>
              <a:t>政策汇总</a:t>
            </a:r>
            <a:r>
              <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hlinkClick r:id="rId1" action="ppaction://hlinksldjump"/>
              </a:rPr>
              <a:t>）</a:t>
            </a:r>
            <a:endParaRPr lang="zh-CN" altLang="zh-CN"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452870" y="680085"/>
            <a:ext cx="5467985" cy="5507990"/>
          </a:xfrm>
          <a:prstGeom prst="rect">
            <a:avLst/>
          </a:prstGeom>
        </p:spPr>
        <p:txBody>
          <a:bodyPr wrap="square">
            <a:spAutoFit/>
          </a:bodyPr>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智慧城市技术创新与应用示范专项重点示范项目</a:t>
            </a:r>
            <a:endParaRPr lang="zh-CN"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13.</a:t>
            </a: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重庆市生态环保领域技术创新与应用示范专项重点研发项目</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14.鲁渝科技扶贫协作示范项目实施单位</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15.智能制造领域技术创新与应用示范专项重点示范项目</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16.重庆市集成电路产业重大主题专项项目</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17.市级科技企业孵化器</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18.基础研究与前沿探索项目联合资助试点需求</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19.科研机构绩效激励引导专项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20.在渝院士牵头科技创新引导专项</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21.中央引导地方科技发展专项资金项目（现代农业领域）</a:t>
            </a:r>
            <a:endPar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en-US" altLang="zh-CN"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22.政府所属科研机构研发经费投入激励</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275"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5035917" y="271856"/>
            <a:ext cx="2316480" cy="521970"/>
          </a:xfrm>
          <a:prstGeom prst="rect">
            <a:avLst/>
          </a:prstGeom>
        </p:spPr>
        <p:txBody>
          <a:bodyPr wrap="none">
            <a:spAutoFit/>
          </a:bodyPr>
          <a:lstStyle/>
          <a:p>
            <a:pPr algn="l"/>
            <a:r>
              <a:rPr lang="zh-CN" altLang="en-US" sz="2800" b="1" dirty="0">
                <a:solidFill>
                  <a:srgbClr val="3E86B2"/>
                </a:solidFill>
                <a:latin typeface="微软雅黑" panose="020B0503020204020204" pitchFamily="34" charset="-122"/>
                <a:ea typeface="微软雅黑" panose="020B0503020204020204" pitchFamily="34" charset="-122"/>
                <a:sym typeface="+mn-ea"/>
                <a:hlinkClick r:id="rId1" action="ppaction://hlinksldjump"/>
              </a:rPr>
              <a:t>高新技术企业</a:t>
            </a:r>
            <a:endParaRPr lang="zh-CN" altLang="en-US" sz="2800" b="1" dirty="0">
              <a:solidFill>
                <a:srgbClr val="3E86B2"/>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58900" y="3304540"/>
            <a:ext cx="4468495" cy="1691640"/>
          </a:xfrm>
          <a:prstGeom prst="rect">
            <a:avLst/>
          </a:prstGeom>
        </p:spPr>
        <p:txBody>
          <a:bodyPr wrap="square">
            <a:spAutoFit/>
          </a:bodyPr>
          <a:p>
            <a:pPr marL="457200" indent="-457200" algn="l" fontAlgn="auto">
              <a:lnSpc>
                <a:spcPct val="100000"/>
              </a:lnSpc>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1.企业成立一年以上，上一年度有主营业务收入，拥有自主知识产权，最好15件实用新型，1件发明</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2.产品符合《国家重点支持的高新技术领域》规定的范围</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3.主营业务收入占总收入的比例不低于60%</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315075" y="3422015"/>
            <a:ext cx="3959225" cy="1260475"/>
          </a:xfrm>
          <a:prstGeom prst="rect">
            <a:avLst/>
          </a:prstGeom>
        </p:spPr>
        <p:txBody>
          <a:bodyPr wrap="square">
            <a:spAutoFit/>
          </a:bodyPr>
          <a:p>
            <a:pPr marL="457200" indent="-457200" algn="l" fontAlgn="auto">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1.所得税按15%征收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2.区县有8-50万元不等的奖励。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3.首次认定成功的高企可享受高新技术企业研发经费补助</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8</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5035917" y="271856"/>
            <a:ext cx="2316480" cy="521970"/>
          </a:xfrm>
          <a:prstGeom prst="rect">
            <a:avLst/>
          </a:prstGeom>
        </p:spPr>
        <p:txBody>
          <a:bodyPr wrap="none">
            <a:spAutoFit/>
          </a:bodyPr>
          <a:lstStyle/>
          <a:p>
            <a:pPr algn="l"/>
            <a:r>
              <a:rPr lang="zh-CN" altLang="en-US" sz="2800" b="1" dirty="0">
                <a:solidFill>
                  <a:srgbClr val="3E86B2"/>
                </a:solidFill>
                <a:latin typeface="微软雅黑" panose="020B0503020204020204" pitchFamily="34" charset="-122"/>
                <a:ea typeface="微软雅黑" panose="020B0503020204020204" pitchFamily="34" charset="-122"/>
                <a:sym typeface="+mn-ea"/>
                <a:hlinkClick r:id="rId1" action="ppaction://hlinksldjump"/>
              </a:rPr>
              <a:t>新型研发机构</a:t>
            </a:r>
            <a:endParaRPr lang="zh-CN" altLang="en-US" sz="2800" b="1" dirty="0">
              <a:solidFill>
                <a:srgbClr val="3E86B2"/>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45235" y="3089910"/>
            <a:ext cx="4619625" cy="2276475"/>
          </a:xfrm>
          <a:prstGeom prst="rect">
            <a:avLst/>
          </a:prstGeom>
        </p:spPr>
        <p:txBody>
          <a:bodyPr wrap="square">
            <a:spAutoFit/>
          </a:bodyPr>
          <a:p>
            <a:pPr marL="457200" indent="-457200" algn="l" fontAlgn="auto">
              <a:lnSpc>
                <a:spcPct val="100000"/>
              </a:lnSpc>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1.年度研究开发经费支出不低于年收入总额的15%</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2.办公和科研场所不少于500平方米；用于研究开发的仪器设备原值不低于100万元</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3.常驻研发人员不低于10人且占职工总人数比例不低于50%，博士学位或高级职称以上专业人才不低于研发人员总数的1/3</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4.新型研发机构申报单位、科研人员当前科技信用分应不低于8分，且无逾期未结题项目</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315075" y="3395345"/>
            <a:ext cx="4601845" cy="891540"/>
          </a:xfrm>
          <a:prstGeom prst="rect">
            <a:avLst/>
          </a:prstGeom>
        </p:spPr>
        <p:txBody>
          <a:bodyPr wrap="square">
            <a:spAutoFit/>
          </a:bodyPr>
          <a:p>
            <a:pPr marL="457200" indent="-457200" algn="l" fontAlgn="auto">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1.资助50万/家                </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2.对遴选的10家左右新型高端研发机构按照“三高合一”专项进行支持，原则上每家资助1000万元</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4-5</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4545697" y="271856"/>
            <a:ext cx="3383280" cy="521970"/>
          </a:xfrm>
          <a:prstGeom prst="rect">
            <a:avLst/>
          </a:prstGeom>
        </p:spPr>
        <p:txBody>
          <a:bodyPr wrap="none">
            <a:spAutoFit/>
          </a:bodyPr>
          <a:lstStyle/>
          <a:p>
            <a:pPr algn="l"/>
            <a:r>
              <a:rPr lang="zh-CN" altLang="en-US" sz="2800" b="1" dirty="0">
                <a:solidFill>
                  <a:srgbClr val="3E86B2"/>
                </a:solidFill>
                <a:latin typeface="微软雅黑" panose="020B0503020204020204" pitchFamily="34" charset="-122"/>
                <a:ea typeface="微软雅黑" panose="020B0503020204020204" pitchFamily="34" charset="-122"/>
                <a:sym typeface="+mn-ea"/>
                <a:hlinkClick r:id="rId1" action="ppaction://hlinksldjump"/>
              </a:rPr>
              <a:t>技术创新与应用示范</a:t>
            </a:r>
            <a:endParaRPr lang="zh-CN" altLang="en-US" sz="2800" b="1" dirty="0">
              <a:solidFill>
                <a:srgbClr val="3E86B2"/>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58900" y="3391535"/>
            <a:ext cx="4497705" cy="1106805"/>
          </a:xfrm>
          <a:prstGeom prst="rect">
            <a:avLst/>
          </a:prstGeom>
        </p:spPr>
        <p:txBody>
          <a:bodyPr wrap="square">
            <a:spAutoFit/>
          </a:bodyPr>
          <a:p>
            <a:pPr marL="457200" indent="-457200" algn="l" fontAlgn="auto">
              <a:lnSpc>
                <a:spcPct val="100000"/>
              </a:lnSpc>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1.项目符合指南的相关领域，项目单位、项目负责人和项目组成员当前信用分应不低于8分，且项目负责人和项目组成员无逾期未结题的项目</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2.技术在国内外处于领先水平。</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492500"/>
            <a:ext cx="3959225" cy="306705"/>
          </a:xfrm>
          <a:prstGeom prst="rect">
            <a:avLst/>
          </a:prstGeom>
        </p:spPr>
        <p:txBody>
          <a:bodyPr wrap="square">
            <a:spAutoFit/>
          </a:bodyPr>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1.项目资助强度100万-1000万</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2-3</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4127867" y="271856"/>
            <a:ext cx="4094480" cy="521970"/>
          </a:xfrm>
          <a:prstGeom prst="rect">
            <a:avLst/>
          </a:prstGeom>
        </p:spPr>
        <p:txBody>
          <a:bodyPr wrap="none">
            <a:spAutoFit/>
          </a:bodyPr>
          <a:lstStyle/>
          <a:p>
            <a:pPr algn="l"/>
            <a:r>
              <a:rPr lang="zh-CN" altLang="en-US" sz="2800" b="1" dirty="0">
                <a:solidFill>
                  <a:srgbClr val="3E86B2"/>
                </a:solidFill>
                <a:latin typeface="微软雅黑" panose="020B0503020204020204" pitchFamily="34" charset="-122"/>
                <a:ea typeface="微软雅黑" panose="020B0503020204020204" pitchFamily="34" charset="-122"/>
                <a:sym typeface="+mn-ea"/>
                <a:hlinkClick r:id="rId1" action="ppaction://hlinksldjump"/>
              </a:rPr>
              <a:t>产业类重大主题专项项目</a:t>
            </a:r>
            <a:endParaRPr lang="zh-CN" altLang="en-US" sz="2800" b="1" dirty="0">
              <a:solidFill>
                <a:srgbClr val="3E86B2"/>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58900" y="3206750"/>
            <a:ext cx="4553585" cy="1106805"/>
          </a:xfrm>
          <a:prstGeom prst="rect">
            <a:avLst/>
          </a:prstGeom>
        </p:spPr>
        <p:txBody>
          <a:bodyPr wrap="square">
            <a:spAutoFit/>
          </a:bodyPr>
          <a:p>
            <a:pPr marL="457200" indent="-457200" algn="l" fontAlgn="auto">
              <a:lnSpc>
                <a:spcPct val="100000"/>
              </a:lnSpc>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1.项目符合指南的相关领域，项目单位、项目负责人和项目组成员当前信用分应不低于8分，且项目负责人和项目组成员无逾期未结题的项目；</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2.技术在国内外处于领先水平</a:t>
            </a:r>
            <a:r>
              <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315075" y="3206750"/>
            <a:ext cx="4192270" cy="1168400"/>
          </a:xfrm>
          <a:prstGeom prst="rect">
            <a:avLst/>
          </a:prstGeom>
        </p:spPr>
        <p:txBody>
          <a:bodyPr wrap="square">
            <a:spAutoFit/>
          </a:bodyPr>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1.每个重大主题专项一般安排重点研发项目不超过20项，财政科技发展资金资助总额5000万元左右。  2.申请资助额度与项目研发投入按不超过20%的比例挂钩，财政科技发展资金资助强度一般为每项100万元至1000万元</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2-3</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2492742" y="205816"/>
            <a:ext cx="7650480" cy="521970"/>
          </a:xfrm>
          <a:prstGeom prst="rect">
            <a:avLst/>
          </a:prstGeom>
        </p:spPr>
        <p:txBody>
          <a:bodyPr wrap="none">
            <a:spAutoFit/>
          </a:bodyPr>
          <a:lstStyle/>
          <a:p>
            <a:pPr algn="l"/>
            <a:r>
              <a:rPr lang="zh-CN" altLang="en-US" sz="2800" b="1" dirty="0">
                <a:solidFill>
                  <a:srgbClr val="3E86B2"/>
                </a:solidFill>
                <a:latin typeface="微软雅黑" panose="020B0503020204020204" pitchFamily="34" charset="-122"/>
                <a:ea typeface="微软雅黑" panose="020B0503020204020204" pitchFamily="34" charset="-122"/>
                <a:sym typeface="+mn-ea"/>
                <a:hlinkClick r:id="rId1" action="ppaction://hlinksldjump"/>
              </a:rPr>
              <a:t>智慧城市技术创新与应用示范专项重点示范项目</a:t>
            </a:r>
            <a:endParaRPr lang="zh-CN" altLang="en-US" sz="2800" b="1" dirty="0">
              <a:solidFill>
                <a:srgbClr val="3E86B2"/>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58265" y="3206750"/>
            <a:ext cx="4534535" cy="1537970"/>
          </a:xfrm>
          <a:prstGeom prst="rect">
            <a:avLst/>
          </a:prstGeom>
        </p:spPr>
        <p:txBody>
          <a:bodyPr wrap="square">
            <a:spAutoFit/>
          </a:bodyPr>
          <a:p>
            <a:pPr marL="457200" indent="-457200" algn="l" fontAlgn="auto">
              <a:lnSpc>
                <a:spcPct val="100000"/>
              </a:lnSpc>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1.项目单位、项目负责人和项目组成员当前信用分应不低于8分，且项目负责人和项目组成员无逾期未结题的项目</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围绕智慧城市，重点在安全、医疗、旅游、文化、交通、城建、城管、环保、规划、国土等领域开展基于大数据智能化技术集成与应用示范</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206750"/>
            <a:ext cx="3959225" cy="306705"/>
          </a:xfrm>
          <a:prstGeom prst="rect">
            <a:avLst/>
          </a:prstGeom>
        </p:spPr>
        <p:txBody>
          <a:bodyPr wrap="square">
            <a:spAutoFit/>
          </a:bodyPr>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1.奖励100万元/项</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9</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358900" y="2121535"/>
            <a:ext cx="4779010" cy="3900805"/>
          </a:xfrm>
          <a:prstGeom prst="rect">
            <a:avLst/>
          </a:prstGeom>
          <a:solidFill>
            <a:srgbClr val="2A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8" name="矩形 27"/>
          <p:cNvSpPr/>
          <p:nvPr/>
        </p:nvSpPr>
        <p:spPr>
          <a:xfrm>
            <a:off x="6137910" y="2131695"/>
            <a:ext cx="4779010" cy="3890645"/>
          </a:xfrm>
          <a:prstGeom prst="rect">
            <a:avLst/>
          </a:prstGeom>
          <a:solidFill>
            <a:srgbClr val="3E86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6036324" y="1959513"/>
            <a:ext cx="279005" cy="4185848"/>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0" name="矩形 19"/>
          <p:cNvSpPr/>
          <p:nvPr/>
        </p:nvSpPr>
        <p:spPr>
          <a:xfrm>
            <a:off x="1994267" y="158191"/>
            <a:ext cx="8361680" cy="521970"/>
          </a:xfrm>
          <a:prstGeom prst="rect">
            <a:avLst/>
          </a:prstGeom>
        </p:spPr>
        <p:txBody>
          <a:bodyPr wrap="none">
            <a:spAutoFit/>
          </a:bodyPr>
          <a:lstStyle/>
          <a:p>
            <a:pPr algn="l"/>
            <a:r>
              <a:rPr lang="zh-CN" altLang="en-US" sz="2800" b="1" dirty="0">
                <a:solidFill>
                  <a:srgbClr val="3E86B2"/>
                </a:solidFill>
                <a:latin typeface="微软雅黑" panose="020B0503020204020204" pitchFamily="34" charset="-122"/>
                <a:ea typeface="微软雅黑" panose="020B0503020204020204" pitchFamily="34" charset="-122"/>
                <a:sym typeface="+mn-ea"/>
                <a:hlinkClick r:id="rId1" action="ppaction://hlinksldjump"/>
              </a:rPr>
              <a:t>生态环保领域技术创新与应用示范专项重点研发项目</a:t>
            </a:r>
            <a:endParaRPr lang="zh-CN" altLang="en-US" sz="2800" b="1" dirty="0">
              <a:solidFill>
                <a:srgbClr val="3E86B2"/>
              </a:solidFill>
              <a:latin typeface="微软雅黑" panose="020B0503020204020204" pitchFamily="34" charset="-122"/>
              <a:ea typeface="微软雅黑" panose="020B0503020204020204" pitchFamily="34" charset="-122"/>
              <a:sym typeface="+mn-ea"/>
            </a:endParaRPr>
          </a:p>
        </p:txBody>
      </p:sp>
      <p:cxnSp>
        <p:nvCxnSpPr>
          <p:cNvPr id="21" name="直接连接符 20"/>
          <p:cNvCxnSpPr/>
          <p:nvPr/>
        </p:nvCxnSpPr>
        <p:spPr>
          <a:xfrm>
            <a:off x="4920681" y="793723"/>
            <a:ext cx="2432104" cy="0"/>
          </a:xfrm>
          <a:prstGeom prst="line">
            <a:avLst/>
          </a:prstGeom>
          <a:ln>
            <a:solidFill>
              <a:srgbClr val="3E86B2"/>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253490" y="3206750"/>
            <a:ext cx="4639310" cy="891540"/>
          </a:xfrm>
          <a:prstGeom prst="rect">
            <a:avLst/>
          </a:prstGeom>
        </p:spPr>
        <p:txBody>
          <a:bodyPr wrap="square">
            <a:spAutoFit/>
          </a:bodyPr>
          <a:p>
            <a:pPr marL="457200" indent="-457200" algn="l" fontAlgn="auto">
              <a:lnSpc>
                <a:spcPct val="100000"/>
              </a:lnSpc>
              <a:spcBef>
                <a:spcPts val="1200"/>
              </a:spcBef>
            </a:pP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1.项目符合指南的相关领域，项目单位、项目负责人和项目组成员当前信用分应不低于8分</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a:p>
            <a:pPr marL="457200" indent="-457200" algn="l" fontAlgn="auto">
              <a:lnSpc>
                <a:spcPct val="100000"/>
              </a:lnSpc>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2.技术在国内外处于领先水平</a:t>
            </a:r>
            <a:endParaRPr lang="en-US"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1623060"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硬性条件：</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矩形 11"/>
          <p:cNvSpPr/>
          <p:nvPr/>
        </p:nvSpPr>
        <p:spPr>
          <a:xfrm>
            <a:off x="6636385" y="2350770"/>
            <a:ext cx="1292860" cy="398780"/>
          </a:xfrm>
          <a:prstGeom prst="rect">
            <a:avLst/>
          </a:prstGeom>
        </p:spPr>
        <p:txBody>
          <a:bodyPr wrap="square">
            <a:spAutoFit/>
          </a:bodyPr>
          <a:p>
            <a:pPr marL="457200" indent="-457200" algn="l" fontAlgn="auto">
              <a:lnSpc>
                <a:spcPct val="100000"/>
              </a:lnSpc>
              <a:spcBef>
                <a:spcPts val="1200"/>
              </a:spcBef>
            </a:pPr>
            <a:r>
              <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奖励办法：</a:t>
            </a:r>
            <a:endParaRPr lang="zh-CN" altLang="zh-CN" sz="2000" b="1"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4" name="矩形 13"/>
          <p:cNvSpPr/>
          <p:nvPr/>
        </p:nvSpPr>
        <p:spPr>
          <a:xfrm>
            <a:off x="6548120" y="3206750"/>
            <a:ext cx="3959225" cy="306705"/>
          </a:xfrm>
          <a:prstGeom prst="rect">
            <a:avLst/>
          </a:prstGeom>
        </p:spPr>
        <p:txBody>
          <a:bodyPr wrap="square">
            <a:spAutoFit/>
          </a:bodyPr>
          <a:p>
            <a:pPr marL="457200" indent="-457200" algn="l" fontAlgn="auto">
              <a:spcBef>
                <a:spcPts val="1200"/>
              </a:spcBef>
            </a:pPr>
            <a:r>
              <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rPr>
              <a:t>1.奖励100-1000万元/项</a:t>
            </a:r>
            <a:endParaRPr lang="zh-CN" altLang="zh-CN" sz="1400" kern="0" dirty="0">
              <a:solidFill>
                <a:schemeClr val="bg1">
                  <a:lumMod val="8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4934585" y="965835"/>
            <a:ext cx="2520950" cy="416560"/>
          </a:xfrm>
          <a:prstGeom prst="rect">
            <a:avLst/>
          </a:prstGeom>
          <a:solidFill>
            <a:srgbClr val="2A5A78"/>
          </a:solidFill>
        </p:spPr>
        <p:txBody>
          <a:bodyPr wrap="none">
            <a:noAutofit/>
          </a:bodyPr>
          <a:p>
            <a:pPr algn="ct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申报时间：</a:t>
            </a:r>
            <a:r>
              <a:rPr lang="en-US" altLang="zh-CN" sz="2000" b="1" dirty="0">
                <a:solidFill>
                  <a:schemeClr val="bg1">
                    <a:lumMod val="95000"/>
                  </a:schemeClr>
                </a:solidFill>
                <a:latin typeface="微软雅黑" panose="020B0503020204020204" pitchFamily="34" charset="-122"/>
                <a:ea typeface="微软雅黑" panose="020B0503020204020204" pitchFamily="34" charset="-122"/>
              </a:rPr>
              <a:t>9</a:t>
            </a:r>
            <a:r>
              <a:rPr lang="zh-CN" altLang="en-US" sz="2000" b="1" dirty="0">
                <a:solidFill>
                  <a:schemeClr val="bg1">
                    <a:lumMod val="95000"/>
                  </a:schemeClr>
                </a:solidFill>
                <a:latin typeface="微软雅黑" panose="020B0503020204020204" pitchFamily="34" charset="-122"/>
                <a:ea typeface="微软雅黑" panose="020B0503020204020204" pitchFamily="34" charset="-122"/>
              </a:rPr>
              <a:t>月</a:t>
            </a:r>
            <a:endParaRPr lang="zh-CN" altLang="en-US" sz="2000" b="1" dirty="0">
              <a:solidFill>
                <a:schemeClr val="bg1">
                  <a:lumMod val="9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5411</Words>
  <Application>WPS 演示</Application>
  <PresentationFormat>宽屏</PresentationFormat>
  <Paragraphs>536</Paragraphs>
  <Slides>29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29</vt:i4>
      </vt:variant>
    </vt:vector>
  </HeadingPairs>
  <TitlesOfParts>
    <vt:vector size="39" baseType="lpstr">
      <vt:lpstr>Arial</vt:lpstr>
      <vt:lpstr>宋体</vt:lpstr>
      <vt:lpstr>Wingdings</vt:lpstr>
      <vt:lpstr>微软雅黑</vt:lpstr>
      <vt:lpstr>Times New Roman</vt:lpstr>
      <vt:lpstr>Segoe UI</vt:lpstr>
      <vt:lpstr>Arial Unicode MS</vt:lpstr>
      <vt:lpstr>Calibri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个人所得税</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凡子</cp:lastModifiedBy>
  <cp:revision>34</cp:revision>
  <dcterms:created xsi:type="dcterms:W3CDTF">2019-01-03T14:33:00Z</dcterms:created>
  <dcterms:modified xsi:type="dcterms:W3CDTF">2019-07-25T06:25:28Z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2052-11.1.0.8813</vt:lpwstr>
  </property>
  <property fmtid="{D5CDD505-2E9C-101B-9397-08002B2CF9AE}" pid="3" name="KSORubyTemplateID">
    <vt:lpwstr>13</vt:lpwstr>
  </property>
</Properties>
</file>